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7" r:id="rId9"/>
    <p:sldId id="268" r:id="rId10"/>
    <p:sldId id="269" r:id="rId11"/>
    <p:sldId id="270" r:id="rId12"/>
  </p:sldIdLst>
  <p:sldSz cx="18288000" cy="10287000"/>
  <p:notesSz cx="6858000" cy="9144000"/>
  <p:embeddedFontLst>
    <p:embeddedFont>
      <p:font typeface="Arimo" panose="020B0604020202020204" charset="0"/>
      <p:regular r:id="rId13"/>
    </p:embeddedFont>
    <p:embeddedFont>
      <p:font typeface="Arimo Bold" panose="020B0604020202020204" charset="0"/>
      <p:regular r:id="rId14"/>
    </p:embeddedFont>
    <p:embeddedFont>
      <p:font typeface="Arimo Bold Italics" panose="020B0604020202020204" charset="0"/>
      <p:regular r:id="rId15"/>
    </p:embeddedFont>
    <p:embeddedFont>
      <p:font typeface="Roboto" panose="02000000000000000000" pitchFamily="2" charset="0"/>
      <p:regular r:id="rId16"/>
    </p:embeddedFont>
    <p:embeddedFont>
      <p:font typeface="Roboto Bold" panose="02000000000000000000"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4" d="100"/>
          <a:sy n="24" d="100"/>
        </p:scale>
        <p:origin x="111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jpeg"/><Relationship Id="rId15" Type="http://schemas.openxmlformats.org/officeDocument/2006/relationships/image" Target="../media/image10.jp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svg"/><Relationship Id="rId1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54446">
            <a:off x="8952461" y="6265053"/>
            <a:ext cx="8941698" cy="10277814"/>
          </a:xfrm>
          <a:custGeom>
            <a:avLst/>
            <a:gdLst/>
            <a:ahLst/>
            <a:cxnLst/>
            <a:rect l="l" t="t" r="r" b="b"/>
            <a:pathLst>
              <a:path w="8941698" h="10277814">
                <a:moveTo>
                  <a:pt x="0" y="0"/>
                </a:moveTo>
                <a:lnTo>
                  <a:pt x="8941698" y="0"/>
                </a:lnTo>
                <a:lnTo>
                  <a:pt x="8941698" y="10277814"/>
                </a:lnTo>
                <a:lnTo>
                  <a:pt x="0" y="102778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2700000">
            <a:off x="13695204" y="2060174"/>
            <a:ext cx="8790576" cy="8242237"/>
            <a:chOff x="0" y="0"/>
            <a:chExt cx="1233160" cy="1156238"/>
          </a:xfrm>
        </p:grpSpPr>
        <p:sp>
          <p:nvSpPr>
            <p:cNvPr id="4" name="Freeform 4"/>
            <p:cNvSpPr/>
            <p:nvPr/>
          </p:nvSpPr>
          <p:spPr>
            <a:xfrm>
              <a:off x="0" y="0"/>
              <a:ext cx="1233160" cy="1156238"/>
            </a:xfrm>
            <a:custGeom>
              <a:avLst/>
              <a:gdLst/>
              <a:ahLst/>
              <a:cxnLst/>
              <a:rect l="l" t="t" r="r" b="b"/>
              <a:pathLst>
                <a:path w="1233160" h="1156238">
                  <a:moveTo>
                    <a:pt x="0" y="0"/>
                  </a:moveTo>
                  <a:lnTo>
                    <a:pt x="1233160" y="0"/>
                  </a:lnTo>
                  <a:lnTo>
                    <a:pt x="1233160" y="1156238"/>
                  </a:lnTo>
                  <a:lnTo>
                    <a:pt x="0" y="1156238"/>
                  </a:lnTo>
                  <a:close/>
                </a:path>
              </a:pathLst>
            </a:custGeom>
            <a:solidFill>
              <a:srgbClr val="0E664E"/>
            </a:solidFill>
          </p:spPr>
        </p:sp>
        <p:sp>
          <p:nvSpPr>
            <p:cNvPr id="5" name="TextBox 5"/>
            <p:cNvSpPr txBox="1"/>
            <p:nvPr/>
          </p:nvSpPr>
          <p:spPr>
            <a:xfrm>
              <a:off x="0" y="-38100"/>
              <a:ext cx="1233160" cy="1194338"/>
            </a:xfrm>
            <a:prstGeom prst="rect">
              <a:avLst/>
            </a:prstGeom>
          </p:spPr>
          <p:txBody>
            <a:bodyPr lIns="47447" tIns="47447" rIns="47447" bIns="47447" rtlCol="0" anchor="ctr"/>
            <a:lstStyle/>
            <a:p>
              <a:pPr algn="ctr">
                <a:lnSpc>
                  <a:spcPts val="2660"/>
                </a:lnSpc>
                <a:spcBef>
                  <a:spcPct val="0"/>
                </a:spcBef>
              </a:pPr>
              <a:endParaRPr/>
            </a:p>
          </p:txBody>
        </p:sp>
      </p:grpSp>
      <p:grpSp>
        <p:nvGrpSpPr>
          <p:cNvPr id="6" name="Group 6"/>
          <p:cNvGrpSpPr/>
          <p:nvPr/>
        </p:nvGrpSpPr>
        <p:grpSpPr>
          <a:xfrm rot="-2700000">
            <a:off x="15196161" y="2070116"/>
            <a:ext cx="6631754" cy="6722481"/>
            <a:chOff x="0" y="0"/>
            <a:chExt cx="930316" cy="943044"/>
          </a:xfrm>
        </p:grpSpPr>
        <p:sp>
          <p:nvSpPr>
            <p:cNvPr id="7" name="Freeform 7"/>
            <p:cNvSpPr/>
            <p:nvPr/>
          </p:nvSpPr>
          <p:spPr>
            <a:xfrm>
              <a:off x="0" y="0"/>
              <a:ext cx="930316" cy="943044"/>
            </a:xfrm>
            <a:custGeom>
              <a:avLst/>
              <a:gdLst/>
              <a:ahLst/>
              <a:cxnLst/>
              <a:rect l="l" t="t" r="r" b="b"/>
              <a:pathLst>
                <a:path w="930316" h="943044">
                  <a:moveTo>
                    <a:pt x="0" y="0"/>
                  </a:moveTo>
                  <a:lnTo>
                    <a:pt x="930316" y="0"/>
                  </a:lnTo>
                  <a:lnTo>
                    <a:pt x="930316" y="943044"/>
                  </a:lnTo>
                  <a:lnTo>
                    <a:pt x="0" y="943044"/>
                  </a:lnTo>
                  <a:close/>
                </a:path>
              </a:pathLst>
            </a:custGeom>
            <a:solidFill>
              <a:srgbClr val="35CD64"/>
            </a:solidFill>
          </p:spPr>
        </p:sp>
        <p:sp>
          <p:nvSpPr>
            <p:cNvPr id="8" name="TextBox 8"/>
            <p:cNvSpPr txBox="1"/>
            <p:nvPr/>
          </p:nvSpPr>
          <p:spPr>
            <a:xfrm>
              <a:off x="0" y="-38100"/>
              <a:ext cx="930316" cy="981144"/>
            </a:xfrm>
            <a:prstGeom prst="rect">
              <a:avLst/>
            </a:prstGeom>
          </p:spPr>
          <p:txBody>
            <a:bodyPr lIns="47447" tIns="47447" rIns="47447" bIns="47447" rtlCol="0" anchor="ctr"/>
            <a:lstStyle/>
            <a:p>
              <a:pPr algn="ctr">
                <a:lnSpc>
                  <a:spcPts val="2660"/>
                </a:lnSpc>
                <a:spcBef>
                  <a:spcPct val="0"/>
                </a:spcBef>
              </a:pPr>
              <a:endParaRPr/>
            </a:p>
          </p:txBody>
        </p:sp>
      </p:grpSp>
      <p:grpSp>
        <p:nvGrpSpPr>
          <p:cNvPr id="9" name="Group 9"/>
          <p:cNvGrpSpPr/>
          <p:nvPr/>
        </p:nvGrpSpPr>
        <p:grpSpPr>
          <a:xfrm rot="-2700000">
            <a:off x="16301278" y="2316281"/>
            <a:ext cx="4679972" cy="4733070"/>
            <a:chOff x="0" y="0"/>
            <a:chExt cx="656516" cy="663965"/>
          </a:xfrm>
        </p:grpSpPr>
        <p:sp>
          <p:nvSpPr>
            <p:cNvPr id="10" name="Freeform 10"/>
            <p:cNvSpPr/>
            <p:nvPr/>
          </p:nvSpPr>
          <p:spPr>
            <a:xfrm>
              <a:off x="0" y="0"/>
              <a:ext cx="656516" cy="663965"/>
            </a:xfrm>
            <a:custGeom>
              <a:avLst/>
              <a:gdLst/>
              <a:ahLst/>
              <a:cxnLst/>
              <a:rect l="l" t="t" r="r" b="b"/>
              <a:pathLst>
                <a:path w="656516" h="663965">
                  <a:moveTo>
                    <a:pt x="0" y="0"/>
                  </a:moveTo>
                  <a:lnTo>
                    <a:pt x="656516" y="0"/>
                  </a:lnTo>
                  <a:lnTo>
                    <a:pt x="656516" y="663965"/>
                  </a:lnTo>
                  <a:lnTo>
                    <a:pt x="0" y="663965"/>
                  </a:lnTo>
                  <a:close/>
                </a:path>
              </a:pathLst>
            </a:custGeom>
            <a:gradFill rotWithShape="1">
              <a:gsLst>
                <a:gs pos="0">
                  <a:srgbClr val="006E5F">
                    <a:alpha val="0"/>
                  </a:srgbClr>
                </a:gs>
                <a:gs pos="100000">
                  <a:srgbClr val="006E5F">
                    <a:alpha val="100000"/>
                  </a:srgbClr>
                </a:gs>
              </a:gsLst>
              <a:lin ang="0"/>
            </a:gradFill>
          </p:spPr>
        </p:sp>
        <p:sp>
          <p:nvSpPr>
            <p:cNvPr id="11" name="TextBox 11"/>
            <p:cNvSpPr txBox="1"/>
            <p:nvPr/>
          </p:nvSpPr>
          <p:spPr>
            <a:xfrm>
              <a:off x="0" y="-38100"/>
              <a:ext cx="656516" cy="702065"/>
            </a:xfrm>
            <a:prstGeom prst="rect">
              <a:avLst/>
            </a:prstGeom>
          </p:spPr>
          <p:txBody>
            <a:bodyPr lIns="47447" tIns="47447" rIns="47447" bIns="47447" rtlCol="0" anchor="ctr"/>
            <a:lstStyle/>
            <a:p>
              <a:pPr algn="ctr">
                <a:lnSpc>
                  <a:spcPts val="2660"/>
                </a:lnSpc>
                <a:spcBef>
                  <a:spcPct val="0"/>
                </a:spcBef>
              </a:pPr>
              <a:endParaRPr/>
            </a:p>
          </p:txBody>
        </p:sp>
      </p:grpSp>
      <p:grpSp>
        <p:nvGrpSpPr>
          <p:cNvPr id="12" name="Group 12"/>
          <p:cNvGrpSpPr/>
          <p:nvPr/>
        </p:nvGrpSpPr>
        <p:grpSpPr>
          <a:xfrm rot="-2700000">
            <a:off x="11504826" y="-137456"/>
            <a:ext cx="3929021" cy="2104924"/>
            <a:chOff x="0" y="0"/>
            <a:chExt cx="551171" cy="295283"/>
          </a:xfrm>
        </p:grpSpPr>
        <p:sp>
          <p:nvSpPr>
            <p:cNvPr id="13" name="Freeform 13"/>
            <p:cNvSpPr/>
            <p:nvPr/>
          </p:nvSpPr>
          <p:spPr>
            <a:xfrm>
              <a:off x="0" y="0"/>
              <a:ext cx="551171" cy="295283"/>
            </a:xfrm>
            <a:custGeom>
              <a:avLst/>
              <a:gdLst/>
              <a:ahLst/>
              <a:cxnLst/>
              <a:rect l="l" t="t" r="r" b="b"/>
              <a:pathLst>
                <a:path w="551171" h="295283">
                  <a:moveTo>
                    <a:pt x="0" y="0"/>
                  </a:moveTo>
                  <a:lnTo>
                    <a:pt x="551171" y="0"/>
                  </a:lnTo>
                  <a:lnTo>
                    <a:pt x="551171" y="295283"/>
                  </a:lnTo>
                  <a:lnTo>
                    <a:pt x="0" y="295283"/>
                  </a:lnTo>
                  <a:close/>
                </a:path>
              </a:pathLst>
            </a:custGeom>
            <a:gradFill rotWithShape="1">
              <a:gsLst>
                <a:gs pos="0">
                  <a:srgbClr val="006E5F">
                    <a:alpha val="0"/>
                  </a:srgbClr>
                </a:gs>
                <a:gs pos="100000">
                  <a:srgbClr val="006E5F">
                    <a:alpha val="61000"/>
                  </a:srgbClr>
                </a:gs>
              </a:gsLst>
              <a:lin ang="0"/>
            </a:gradFill>
          </p:spPr>
        </p:sp>
        <p:sp>
          <p:nvSpPr>
            <p:cNvPr id="14" name="TextBox 14"/>
            <p:cNvSpPr txBox="1"/>
            <p:nvPr/>
          </p:nvSpPr>
          <p:spPr>
            <a:xfrm>
              <a:off x="0" y="-38100"/>
              <a:ext cx="551171" cy="333383"/>
            </a:xfrm>
            <a:prstGeom prst="rect">
              <a:avLst/>
            </a:prstGeom>
          </p:spPr>
          <p:txBody>
            <a:bodyPr lIns="47447" tIns="47447" rIns="47447" bIns="47447" rtlCol="0" anchor="ctr"/>
            <a:lstStyle/>
            <a:p>
              <a:pPr algn="ctr">
                <a:lnSpc>
                  <a:spcPts val="2660"/>
                </a:lnSpc>
                <a:spcBef>
                  <a:spcPct val="0"/>
                </a:spcBef>
              </a:pPr>
              <a:endParaRPr/>
            </a:p>
          </p:txBody>
        </p:sp>
      </p:grpSp>
      <p:grpSp>
        <p:nvGrpSpPr>
          <p:cNvPr id="15" name="Group 15"/>
          <p:cNvGrpSpPr/>
          <p:nvPr/>
        </p:nvGrpSpPr>
        <p:grpSpPr>
          <a:xfrm rot="-2700000">
            <a:off x="8409994" y="-723301"/>
            <a:ext cx="6595058" cy="2279353"/>
            <a:chOff x="0" y="0"/>
            <a:chExt cx="925169" cy="319752"/>
          </a:xfrm>
        </p:grpSpPr>
        <p:sp>
          <p:nvSpPr>
            <p:cNvPr id="16" name="Freeform 16"/>
            <p:cNvSpPr/>
            <p:nvPr/>
          </p:nvSpPr>
          <p:spPr>
            <a:xfrm>
              <a:off x="0" y="0"/>
              <a:ext cx="925169" cy="319752"/>
            </a:xfrm>
            <a:custGeom>
              <a:avLst/>
              <a:gdLst/>
              <a:ahLst/>
              <a:cxnLst/>
              <a:rect l="l" t="t" r="r" b="b"/>
              <a:pathLst>
                <a:path w="925169" h="319752">
                  <a:moveTo>
                    <a:pt x="0" y="0"/>
                  </a:moveTo>
                  <a:lnTo>
                    <a:pt x="925169" y="0"/>
                  </a:lnTo>
                  <a:lnTo>
                    <a:pt x="925169" y="319752"/>
                  </a:lnTo>
                  <a:lnTo>
                    <a:pt x="0" y="319752"/>
                  </a:lnTo>
                  <a:close/>
                </a:path>
              </a:pathLst>
            </a:custGeom>
            <a:gradFill rotWithShape="1">
              <a:gsLst>
                <a:gs pos="0">
                  <a:srgbClr val="006E5F">
                    <a:alpha val="0"/>
                  </a:srgbClr>
                </a:gs>
                <a:gs pos="100000">
                  <a:srgbClr val="006E5F">
                    <a:alpha val="61000"/>
                  </a:srgbClr>
                </a:gs>
              </a:gsLst>
              <a:lin ang="0"/>
            </a:gradFill>
          </p:spPr>
        </p:sp>
        <p:sp>
          <p:nvSpPr>
            <p:cNvPr id="17" name="TextBox 17"/>
            <p:cNvSpPr txBox="1"/>
            <p:nvPr/>
          </p:nvSpPr>
          <p:spPr>
            <a:xfrm>
              <a:off x="0" y="-38100"/>
              <a:ext cx="925169" cy="357852"/>
            </a:xfrm>
            <a:prstGeom prst="rect">
              <a:avLst/>
            </a:prstGeom>
          </p:spPr>
          <p:txBody>
            <a:bodyPr lIns="47447" tIns="47447" rIns="47447" bIns="47447" rtlCol="0" anchor="ctr"/>
            <a:lstStyle/>
            <a:p>
              <a:pPr algn="ctr">
                <a:lnSpc>
                  <a:spcPts val="2660"/>
                </a:lnSpc>
                <a:spcBef>
                  <a:spcPct val="0"/>
                </a:spcBef>
              </a:pPr>
              <a:endParaRPr/>
            </a:p>
          </p:txBody>
        </p:sp>
      </p:grpSp>
      <p:grpSp>
        <p:nvGrpSpPr>
          <p:cNvPr id="18" name="Group 18"/>
          <p:cNvGrpSpPr/>
          <p:nvPr/>
        </p:nvGrpSpPr>
        <p:grpSpPr>
          <a:xfrm>
            <a:off x="11362992" y="2476234"/>
            <a:ext cx="5683724" cy="56837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20" name="TextBox 20"/>
            <p:cNvSpPr txBox="1"/>
            <p:nvPr/>
          </p:nvSpPr>
          <p:spPr>
            <a:xfrm>
              <a:off x="76200" y="38100"/>
              <a:ext cx="660400" cy="698500"/>
            </a:xfrm>
            <a:prstGeom prst="rect">
              <a:avLst/>
            </a:prstGeom>
          </p:spPr>
          <p:txBody>
            <a:bodyPr lIns="47447" tIns="47447" rIns="47447" bIns="47447" rtlCol="0" anchor="ctr"/>
            <a:lstStyle/>
            <a:p>
              <a:pPr algn="ctr">
                <a:lnSpc>
                  <a:spcPts val="2660"/>
                </a:lnSpc>
              </a:pPr>
              <a:endParaRPr/>
            </a:p>
          </p:txBody>
        </p:sp>
      </p:grpSp>
      <p:grpSp>
        <p:nvGrpSpPr>
          <p:cNvPr id="21" name="Group 21"/>
          <p:cNvGrpSpPr/>
          <p:nvPr/>
        </p:nvGrpSpPr>
        <p:grpSpPr>
          <a:xfrm>
            <a:off x="11694135" y="2807377"/>
            <a:ext cx="5021438" cy="502143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23" name="TextBox 23"/>
            <p:cNvSpPr txBox="1"/>
            <p:nvPr/>
          </p:nvSpPr>
          <p:spPr>
            <a:xfrm>
              <a:off x="76200" y="38100"/>
              <a:ext cx="660400" cy="698500"/>
            </a:xfrm>
            <a:prstGeom prst="rect">
              <a:avLst/>
            </a:prstGeom>
          </p:spPr>
          <p:txBody>
            <a:bodyPr lIns="47447" tIns="47447" rIns="47447" bIns="47447" rtlCol="0" anchor="ctr"/>
            <a:lstStyle/>
            <a:p>
              <a:pPr algn="ctr">
                <a:lnSpc>
                  <a:spcPts val="2660"/>
                </a:lnSpc>
              </a:pPr>
              <a:endParaRPr/>
            </a:p>
          </p:txBody>
        </p:sp>
      </p:grpSp>
      <p:grpSp>
        <p:nvGrpSpPr>
          <p:cNvPr id="24" name="Group 24"/>
          <p:cNvGrpSpPr/>
          <p:nvPr/>
        </p:nvGrpSpPr>
        <p:grpSpPr>
          <a:xfrm rot="-2700000">
            <a:off x="7507978" y="9896921"/>
            <a:ext cx="8790576" cy="8242237"/>
            <a:chOff x="0" y="0"/>
            <a:chExt cx="1233160" cy="1156238"/>
          </a:xfrm>
        </p:grpSpPr>
        <p:sp>
          <p:nvSpPr>
            <p:cNvPr id="25" name="Freeform 25"/>
            <p:cNvSpPr/>
            <p:nvPr/>
          </p:nvSpPr>
          <p:spPr>
            <a:xfrm>
              <a:off x="0" y="0"/>
              <a:ext cx="1233160" cy="1156238"/>
            </a:xfrm>
            <a:custGeom>
              <a:avLst/>
              <a:gdLst/>
              <a:ahLst/>
              <a:cxnLst/>
              <a:rect l="l" t="t" r="r" b="b"/>
              <a:pathLst>
                <a:path w="1233160" h="1156238">
                  <a:moveTo>
                    <a:pt x="86309" y="0"/>
                  </a:moveTo>
                  <a:lnTo>
                    <a:pt x="1146851" y="0"/>
                  </a:lnTo>
                  <a:cubicBezTo>
                    <a:pt x="1194518" y="0"/>
                    <a:pt x="1233160" y="38642"/>
                    <a:pt x="1233160" y="86309"/>
                  </a:cubicBezTo>
                  <a:lnTo>
                    <a:pt x="1233160" y="1069929"/>
                  </a:lnTo>
                  <a:cubicBezTo>
                    <a:pt x="1233160" y="1092820"/>
                    <a:pt x="1224067" y="1114773"/>
                    <a:pt x="1207881" y="1130959"/>
                  </a:cubicBezTo>
                  <a:cubicBezTo>
                    <a:pt x="1191695" y="1147145"/>
                    <a:pt x="1169742" y="1156238"/>
                    <a:pt x="1146851" y="1156238"/>
                  </a:cubicBezTo>
                  <a:lnTo>
                    <a:pt x="86309" y="1156238"/>
                  </a:lnTo>
                  <a:cubicBezTo>
                    <a:pt x="38642" y="1156238"/>
                    <a:pt x="0" y="1117596"/>
                    <a:pt x="0" y="1069929"/>
                  </a:cubicBezTo>
                  <a:lnTo>
                    <a:pt x="0" y="86309"/>
                  </a:lnTo>
                  <a:cubicBezTo>
                    <a:pt x="0" y="63419"/>
                    <a:pt x="9093" y="41466"/>
                    <a:pt x="25279" y="25279"/>
                  </a:cubicBezTo>
                  <a:cubicBezTo>
                    <a:pt x="41466" y="9093"/>
                    <a:pt x="63419" y="0"/>
                    <a:pt x="86309" y="0"/>
                  </a:cubicBezTo>
                  <a:close/>
                </a:path>
              </a:pathLst>
            </a:custGeom>
            <a:solidFill>
              <a:srgbClr val="0E664E"/>
            </a:solidFill>
            <a:ln cap="rnd">
              <a:noFill/>
              <a:prstDash val="solid"/>
              <a:round/>
            </a:ln>
          </p:spPr>
        </p:sp>
        <p:sp>
          <p:nvSpPr>
            <p:cNvPr id="26" name="TextBox 26"/>
            <p:cNvSpPr txBox="1"/>
            <p:nvPr/>
          </p:nvSpPr>
          <p:spPr>
            <a:xfrm>
              <a:off x="0" y="-38100"/>
              <a:ext cx="1233160" cy="1194338"/>
            </a:xfrm>
            <a:prstGeom prst="rect">
              <a:avLst/>
            </a:prstGeom>
          </p:spPr>
          <p:txBody>
            <a:bodyPr lIns="47447" tIns="47447" rIns="47447" bIns="47447" rtlCol="0" anchor="ctr"/>
            <a:lstStyle/>
            <a:p>
              <a:pPr algn="ctr">
                <a:lnSpc>
                  <a:spcPts val="2660"/>
                </a:lnSpc>
                <a:spcBef>
                  <a:spcPct val="0"/>
                </a:spcBef>
              </a:pPr>
              <a:endParaRPr/>
            </a:p>
          </p:txBody>
        </p:sp>
      </p:grpSp>
      <p:grpSp>
        <p:nvGrpSpPr>
          <p:cNvPr id="27" name="Group 27"/>
          <p:cNvGrpSpPr/>
          <p:nvPr/>
        </p:nvGrpSpPr>
        <p:grpSpPr>
          <a:xfrm rot="-2700000">
            <a:off x="11551980" y="-8001960"/>
            <a:ext cx="8790576" cy="8242237"/>
            <a:chOff x="0" y="0"/>
            <a:chExt cx="1233160" cy="1156238"/>
          </a:xfrm>
        </p:grpSpPr>
        <p:sp>
          <p:nvSpPr>
            <p:cNvPr id="28" name="Freeform 28"/>
            <p:cNvSpPr/>
            <p:nvPr/>
          </p:nvSpPr>
          <p:spPr>
            <a:xfrm>
              <a:off x="0" y="0"/>
              <a:ext cx="1233160" cy="1156238"/>
            </a:xfrm>
            <a:custGeom>
              <a:avLst/>
              <a:gdLst/>
              <a:ahLst/>
              <a:cxnLst/>
              <a:rect l="l" t="t" r="r" b="b"/>
              <a:pathLst>
                <a:path w="1233160" h="1156238">
                  <a:moveTo>
                    <a:pt x="86309" y="0"/>
                  </a:moveTo>
                  <a:lnTo>
                    <a:pt x="1146851" y="0"/>
                  </a:lnTo>
                  <a:cubicBezTo>
                    <a:pt x="1194518" y="0"/>
                    <a:pt x="1233160" y="38642"/>
                    <a:pt x="1233160" y="86309"/>
                  </a:cubicBezTo>
                  <a:lnTo>
                    <a:pt x="1233160" y="1069929"/>
                  </a:lnTo>
                  <a:cubicBezTo>
                    <a:pt x="1233160" y="1092820"/>
                    <a:pt x="1224067" y="1114773"/>
                    <a:pt x="1207881" y="1130959"/>
                  </a:cubicBezTo>
                  <a:cubicBezTo>
                    <a:pt x="1191695" y="1147145"/>
                    <a:pt x="1169742" y="1156238"/>
                    <a:pt x="1146851" y="1156238"/>
                  </a:cubicBezTo>
                  <a:lnTo>
                    <a:pt x="86309" y="1156238"/>
                  </a:lnTo>
                  <a:cubicBezTo>
                    <a:pt x="38642" y="1156238"/>
                    <a:pt x="0" y="1117596"/>
                    <a:pt x="0" y="1069929"/>
                  </a:cubicBezTo>
                  <a:lnTo>
                    <a:pt x="0" y="86309"/>
                  </a:lnTo>
                  <a:cubicBezTo>
                    <a:pt x="0" y="63419"/>
                    <a:pt x="9093" y="41466"/>
                    <a:pt x="25279" y="25279"/>
                  </a:cubicBezTo>
                  <a:cubicBezTo>
                    <a:pt x="41466" y="9093"/>
                    <a:pt x="63419" y="0"/>
                    <a:pt x="86309" y="0"/>
                  </a:cubicBezTo>
                  <a:close/>
                </a:path>
              </a:pathLst>
            </a:custGeom>
            <a:solidFill>
              <a:srgbClr val="0E664E"/>
            </a:solidFill>
            <a:ln cap="rnd">
              <a:noFill/>
              <a:prstDash val="solid"/>
              <a:round/>
            </a:ln>
          </p:spPr>
        </p:sp>
        <p:sp>
          <p:nvSpPr>
            <p:cNvPr id="29" name="TextBox 29"/>
            <p:cNvSpPr txBox="1"/>
            <p:nvPr/>
          </p:nvSpPr>
          <p:spPr>
            <a:xfrm>
              <a:off x="0" y="-38100"/>
              <a:ext cx="1233160" cy="1194338"/>
            </a:xfrm>
            <a:prstGeom prst="rect">
              <a:avLst/>
            </a:prstGeom>
          </p:spPr>
          <p:txBody>
            <a:bodyPr lIns="47447" tIns="47447" rIns="47447" bIns="47447" rtlCol="0" anchor="ctr"/>
            <a:lstStyle/>
            <a:p>
              <a:pPr algn="ctr">
                <a:lnSpc>
                  <a:spcPts val="2660"/>
                </a:lnSpc>
                <a:spcBef>
                  <a:spcPct val="0"/>
                </a:spcBef>
              </a:pPr>
              <a:endParaRPr/>
            </a:p>
          </p:txBody>
        </p:sp>
      </p:grpSp>
      <p:sp>
        <p:nvSpPr>
          <p:cNvPr id="30" name="AutoShape 30"/>
          <p:cNvSpPr/>
          <p:nvPr/>
        </p:nvSpPr>
        <p:spPr>
          <a:xfrm>
            <a:off x="12398720" y="7955651"/>
            <a:ext cx="4287663" cy="4287663"/>
          </a:xfrm>
          <a:prstGeom prst="line">
            <a:avLst/>
          </a:prstGeom>
          <a:ln w="66675" cap="flat">
            <a:solidFill>
              <a:srgbClr val="35CD64"/>
            </a:solidFill>
            <a:prstDash val="solid"/>
            <a:headEnd type="oval" w="lg" len="lg"/>
            <a:tailEnd type="none" w="sm" len="sm"/>
          </a:ln>
        </p:spPr>
      </p:sp>
      <p:sp>
        <p:nvSpPr>
          <p:cNvPr id="31" name="AutoShape 31"/>
          <p:cNvSpPr/>
          <p:nvPr/>
        </p:nvSpPr>
        <p:spPr>
          <a:xfrm flipV="1">
            <a:off x="14701892" y="-2044553"/>
            <a:ext cx="4287663" cy="4287663"/>
          </a:xfrm>
          <a:prstGeom prst="line">
            <a:avLst/>
          </a:prstGeom>
          <a:ln w="66675" cap="flat">
            <a:solidFill>
              <a:srgbClr val="35CD64"/>
            </a:solidFill>
            <a:prstDash val="solid"/>
            <a:headEnd type="oval" w="lg" len="lg"/>
            <a:tailEnd type="none" w="sm" len="sm"/>
          </a:ln>
        </p:spPr>
      </p:sp>
      <p:sp>
        <p:nvSpPr>
          <p:cNvPr id="32" name="AutoShape 32"/>
          <p:cNvSpPr/>
          <p:nvPr/>
        </p:nvSpPr>
        <p:spPr>
          <a:xfrm>
            <a:off x="14055991" y="9000232"/>
            <a:ext cx="4287663" cy="4287663"/>
          </a:xfrm>
          <a:prstGeom prst="line">
            <a:avLst/>
          </a:prstGeom>
          <a:ln w="66675" cap="flat">
            <a:solidFill>
              <a:srgbClr val="0E664E"/>
            </a:solidFill>
            <a:prstDash val="solid"/>
            <a:headEnd type="oval" w="lg" len="lg"/>
            <a:tailEnd type="none" w="sm" len="sm"/>
          </a:ln>
        </p:spPr>
      </p:sp>
      <p:sp>
        <p:nvSpPr>
          <p:cNvPr id="35" name="AutoShape 35"/>
          <p:cNvSpPr/>
          <p:nvPr/>
        </p:nvSpPr>
        <p:spPr>
          <a:xfrm flipH="1" flipV="1">
            <a:off x="1308369" y="6091631"/>
            <a:ext cx="7261576" cy="0"/>
          </a:xfrm>
          <a:prstGeom prst="line">
            <a:avLst/>
          </a:prstGeom>
          <a:ln w="142875" cap="rnd">
            <a:gradFill>
              <a:gsLst>
                <a:gs pos="0">
                  <a:srgbClr val="35CD64">
                    <a:alpha val="100000"/>
                  </a:srgbClr>
                </a:gs>
                <a:gs pos="100000">
                  <a:srgbClr val="006E5F">
                    <a:alpha val="100000"/>
                  </a:srgbClr>
                </a:gs>
              </a:gsLst>
              <a:lin ang="0"/>
            </a:gradFill>
            <a:prstDash val="solid"/>
            <a:headEnd type="none" w="sm" len="sm"/>
            <a:tailEnd type="none" w="sm" len="sm"/>
          </a:ln>
        </p:spPr>
      </p:sp>
      <p:sp>
        <p:nvSpPr>
          <p:cNvPr id="36" name="Freeform 36"/>
          <p:cNvSpPr/>
          <p:nvPr/>
        </p:nvSpPr>
        <p:spPr>
          <a:xfrm rot="3162804">
            <a:off x="-3932216" y="-5304027"/>
            <a:ext cx="7301781" cy="8392852"/>
          </a:xfrm>
          <a:custGeom>
            <a:avLst/>
            <a:gdLst/>
            <a:ahLst/>
            <a:cxnLst/>
            <a:rect l="l" t="t" r="r" b="b"/>
            <a:pathLst>
              <a:path w="7301781" h="8392852">
                <a:moveTo>
                  <a:pt x="0" y="0"/>
                </a:moveTo>
                <a:lnTo>
                  <a:pt x="7301781" y="0"/>
                </a:lnTo>
                <a:lnTo>
                  <a:pt x="7301781" y="8392852"/>
                </a:lnTo>
                <a:lnTo>
                  <a:pt x="0" y="8392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a:off x="1028700" y="553290"/>
            <a:ext cx="5771541" cy="1587877"/>
          </a:xfrm>
          <a:custGeom>
            <a:avLst/>
            <a:gdLst/>
            <a:ahLst/>
            <a:cxnLst/>
            <a:rect l="l" t="t" r="r" b="b"/>
            <a:pathLst>
              <a:path w="5771541" h="1587877">
                <a:moveTo>
                  <a:pt x="0" y="0"/>
                </a:moveTo>
                <a:lnTo>
                  <a:pt x="5771541" y="0"/>
                </a:lnTo>
                <a:lnTo>
                  <a:pt x="5771541" y="1587877"/>
                </a:lnTo>
                <a:lnTo>
                  <a:pt x="0" y="1587877"/>
                </a:lnTo>
                <a:lnTo>
                  <a:pt x="0" y="0"/>
                </a:lnTo>
                <a:close/>
              </a:path>
            </a:pathLst>
          </a:custGeom>
          <a:blipFill>
            <a:blip r:embed="rId4"/>
            <a:stretch>
              <a:fillRect t="-1597" b="-1597"/>
            </a:stretch>
          </a:blipFill>
        </p:spPr>
      </p:sp>
      <p:sp>
        <p:nvSpPr>
          <p:cNvPr id="38" name="Freeform 38"/>
          <p:cNvSpPr/>
          <p:nvPr/>
        </p:nvSpPr>
        <p:spPr>
          <a:xfrm>
            <a:off x="1383160" y="5431357"/>
            <a:ext cx="5417081" cy="4936315"/>
          </a:xfrm>
          <a:custGeom>
            <a:avLst/>
            <a:gdLst/>
            <a:ahLst/>
            <a:cxnLst/>
            <a:rect l="l" t="t" r="r" b="b"/>
            <a:pathLst>
              <a:path w="5417081" h="4936315">
                <a:moveTo>
                  <a:pt x="0" y="0"/>
                </a:moveTo>
                <a:lnTo>
                  <a:pt x="5417081" y="0"/>
                </a:lnTo>
                <a:lnTo>
                  <a:pt x="5417081" y="4936314"/>
                </a:lnTo>
                <a:lnTo>
                  <a:pt x="0" y="4936314"/>
                </a:lnTo>
                <a:lnTo>
                  <a:pt x="0" y="0"/>
                </a:lnTo>
                <a:close/>
              </a:path>
            </a:pathLst>
          </a:custGeom>
          <a:blipFill>
            <a:blip r:embed="rId5">
              <a:alphaModFix amt="39000"/>
              <a:extLst>
                <a:ext uri="{96DAC541-7B7A-43D3-8B79-37D633B846F1}">
                  <asvg:svgBlip xmlns:asvg="http://schemas.microsoft.com/office/drawing/2016/SVG/main" r:embed="rId6"/>
                </a:ext>
              </a:extLst>
            </a:blip>
            <a:stretch>
              <a:fillRect/>
            </a:stretch>
          </a:blipFill>
        </p:spPr>
      </p:sp>
      <p:sp>
        <p:nvSpPr>
          <p:cNvPr id="39" name="TextBox 39"/>
          <p:cNvSpPr txBox="1"/>
          <p:nvPr/>
        </p:nvSpPr>
        <p:spPr>
          <a:xfrm>
            <a:off x="1028700" y="3631082"/>
            <a:ext cx="8449316" cy="1359346"/>
          </a:xfrm>
          <a:prstGeom prst="rect">
            <a:avLst/>
          </a:prstGeom>
        </p:spPr>
        <p:txBody>
          <a:bodyPr lIns="0" tIns="0" rIns="0" bIns="0" rtlCol="0" anchor="t">
            <a:spAutoFit/>
          </a:bodyPr>
          <a:lstStyle/>
          <a:p>
            <a:pPr algn="l">
              <a:lnSpc>
                <a:spcPts val="10591"/>
              </a:lnSpc>
            </a:pPr>
            <a:r>
              <a:rPr lang="en-US" sz="10591" b="1" dirty="0">
                <a:solidFill>
                  <a:srgbClr val="065131"/>
                </a:solidFill>
                <a:latin typeface="Roboto Bold"/>
                <a:ea typeface="Roboto Bold"/>
                <a:cs typeface="Roboto Bold"/>
                <a:sym typeface="Roboto Bold"/>
              </a:rPr>
              <a:t>CNC Machine</a:t>
            </a:r>
          </a:p>
        </p:txBody>
      </p:sp>
      <p:sp>
        <p:nvSpPr>
          <p:cNvPr id="40" name="TextBox 40"/>
          <p:cNvSpPr txBox="1"/>
          <p:nvPr/>
        </p:nvSpPr>
        <p:spPr>
          <a:xfrm>
            <a:off x="1308369" y="5519149"/>
            <a:ext cx="7835631" cy="501044"/>
          </a:xfrm>
          <a:prstGeom prst="rect">
            <a:avLst/>
          </a:prstGeom>
        </p:spPr>
        <p:txBody>
          <a:bodyPr lIns="0" tIns="0" rIns="0" bIns="0" rtlCol="0" anchor="t">
            <a:spAutoFit/>
          </a:bodyPr>
          <a:lstStyle/>
          <a:p>
            <a:pPr algn="l">
              <a:lnSpc>
                <a:spcPts val="3859"/>
              </a:lnSpc>
            </a:pPr>
            <a:r>
              <a:rPr lang="en-US" sz="3216">
                <a:solidFill>
                  <a:srgbClr val="000000"/>
                </a:solidFill>
                <a:latin typeface="Arimo"/>
                <a:ea typeface="Arimo"/>
                <a:cs typeface="Arimo"/>
                <a:sym typeface="Arimo"/>
              </a:rPr>
              <a:t>Engraving, Laser cutting, Printing, Drawing</a:t>
            </a:r>
          </a:p>
        </p:txBody>
      </p:sp>
      <p:sp>
        <p:nvSpPr>
          <p:cNvPr id="41" name="TextBox 41"/>
          <p:cNvSpPr txBox="1"/>
          <p:nvPr/>
        </p:nvSpPr>
        <p:spPr>
          <a:xfrm>
            <a:off x="1455312" y="7733936"/>
            <a:ext cx="8022703" cy="1202958"/>
          </a:xfrm>
          <a:prstGeom prst="rect">
            <a:avLst/>
          </a:prstGeom>
        </p:spPr>
        <p:txBody>
          <a:bodyPr wrap="square" lIns="0" tIns="0" rIns="0" bIns="0" rtlCol="0" anchor="t">
            <a:spAutoFit/>
          </a:bodyPr>
          <a:lstStyle/>
          <a:p>
            <a:pPr algn="l">
              <a:lnSpc>
                <a:spcPts val="5141"/>
              </a:lnSpc>
            </a:pPr>
            <a:r>
              <a:rPr lang="en-US" sz="6000" b="1" i="1" dirty="0">
                <a:solidFill>
                  <a:srgbClr val="065131"/>
                </a:solidFill>
                <a:latin typeface="Arimo Bold Italics"/>
                <a:ea typeface="Arimo Bold Italics"/>
                <a:cs typeface="Arimo Bold Italics"/>
                <a:sym typeface="Arimo Bold Italics"/>
              </a:rPr>
              <a:t>Abdul-Haseeb</a:t>
            </a:r>
          </a:p>
          <a:p>
            <a:pPr algn="l">
              <a:lnSpc>
                <a:spcPts val="5141"/>
              </a:lnSpc>
            </a:pPr>
            <a:r>
              <a:rPr lang="en-US" sz="2400" b="1" i="1" dirty="0">
                <a:solidFill>
                  <a:srgbClr val="065131"/>
                </a:solidFill>
                <a:latin typeface="Arimo Bold Italics"/>
                <a:ea typeface="Arimo Bold Italics"/>
                <a:cs typeface="Arimo Bold Italics"/>
                <a:sym typeface="Arimo Bold Italics"/>
              </a:rPr>
              <a:t>computer03361@gmail.com</a:t>
            </a:r>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46736" y="3293093"/>
            <a:ext cx="4076178" cy="394642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1523" y="3677464"/>
            <a:ext cx="10523841" cy="1273179"/>
            <a:chOff x="0" y="0"/>
            <a:chExt cx="2771711" cy="335323"/>
          </a:xfrm>
        </p:grpSpPr>
        <p:sp>
          <p:nvSpPr>
            <p:cNvPr id="3" name="Freeform 3"/>
            <p:cNvSpPr/>
            <p:nvPr/>
          </p:nvSpPr>
          <p:spPr>
            <a:xfrm>
              <a:off x="0" y="0"/>
              <a:ext cx="2771711" cy="335323"/>
            </a:xfrm>
            <a:custGeom>
              <a:avLst/>
              <a:gdLst/>
              <a:ahLst/>
              <a:cxnLst/>
              <a:rect l="l" t="t" r="r" b="b"/>
              <a:pathLst>
                <a:path w="2771711" h="335323">
                  <a:moveTo>
                    <a:pt x="15449" y="0"/>
                  </a:moveTo>
                  <a:lnTo>
                    <a:pt x="2756262" y="0"/>
                  </a:lnTo>
                  <a:cubicBezTo>
                    <a:pt x="2764794" y="0"/>
                    <a:pt x="2771711" y="6917"/>
                    <a:pt x="2771711" y="15449"/>
                  </a:cubicBezTo>
                  <a:lnTo>
                    <a:pt x="2771711" y="319874"/>
                  </a:lnTo>
                  <a:cubicBezTo>
                    <a:pt x="2771711" y="328406"/>
                    <a:pt x="2764794" y="335323"/>
                    <a:pt x="2756262" y="335323"/>
                  </a:cubicBezTo>
                  <a:lnTo>
                    <a:pt x="15449" y="335323"/>
                  </a:lnTo>
                  <a:cubicBezTo>
                    <a:pt x="11351" y="335323"/>
                    <a:pt x="7422" y="333695"/>
                    <a:pt x="4525" y="330798"/>
                  </a:cubicBezTo>
                  <a:cubicBezTo>
                    <a:pt x="1628" y="327901"/>
                    <a:pt x="0" y="323972"/>
                    <a:pt x="0" y="319874"/>
                  </a:cubicBezTo>
                  <a:lnTo>
                    <a:pt x="0" y="15449"/>
                  </a:lnTo>
                  <a:cubicBezTo>
                    <a:pt x="0" y="6917"/>
                    <a:pt x="6917" y="0"/>
                    <a:pt x="15449" y="0"/>
                  </a:cubicBezTo>
                  <a:close/>
                </a:path>
              </a:pathLst>
            </a:custGeom>
            <a:solidFill>
              <a:srgbClr val="0E664E"/>
            </a:solidFill>
            <a:ln cap="rnd">
              <a:noFill/>
              <a:prstDash val="solid"/>
              <a:round/>
            </a:ln>
          </p:spPr>
        </p:sp>
        <p:sp>
          <p:nvSpPr>
            <p:cNvPr id="4" name="TextBox 4"/>
            <p:cNvSpPr txBox="1"/>
            <p:nvPr/>
          </p:nvSpPr>
          <p:spPr>
            <a:xfrm>
              <a:off x="0" y="-38100"/>
              <a:ext cx="2771711" cy="373423"/>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rot="-7320000">
            <a:off x="9631542" y="-50741"/>
            <a:ext cx="4357392" cy="2051297"/>
            <a:chOff x="0" y="0"/>
            <a:chExt cx="593937" cy="279603"/>
          </a:xfrm>
        </p:grpSpPr>
        <p:sp>
          <p:nvSpPr>
            <p:cNvPr id="6" name="Freeform 6"/>
            <p:cNvSpPr/>
            <p:nvPr/>
          </p:nvSpPr>
          <p:spPr>
            <a:xfrm>
              <a:off x="0" y="0"/>
              <a:ext cx="593937" cy="279603"/>
            </a:xfrm>
            <a:custGeom>
              <a:avLst/>
              <a:gdLst/>
              <a:ahLst/>
              <a:cxnLst/>
              <a:rect l="l" t="t" r="r" b="b"/>
              <a:pathLst>
                <a:path w="593937" h="279603">
                  <a:moveTo>
                    <a:pt x="0" y="0"/>
                  </a:moveTo>
                  <a:lnTo>
                    <a:pt x="593937" y="0"/>
                  </a:lnTo>
                  <a:lnTo>
                    <a:pt x="593937" y="279603"/>
                  </a:lnTo>
                  <a:lnTo>
                    <a:pt x="0" y="279603"/>
                  </a:lnTo>
                  <a:close/>
                </a:path>
              </a:pathLst>
            </a:custGeom>
            <a:gradFill rotWithShape="1">
              <a:gsLst>
                <a:gs pos="0">
                  <a:srgbClr val="006E5F">
                    <a:alpha val="0"/>
                  </a:srgbClr>
                </a:gs>
                <a:gs pos="100000">
                  <a:srgbClr val="006E5F">
                    <a:alpha val="61000"/>
                  </a:srgbClr>
                </a:gs>
              </a:gsLst>
              <a:lin ang="0"/>
            </a:gradFill>
          </p:spPr>
        </p:sp>
        <p:sp>
          <p:nvSpPr>
            <p:cNvPr id="7" name="TextBox 7"/>
            <p:cNvSpPr txBox="1"/>
            <p:nvPr/>
          </p:nvSpPr>
          <p:spPr>
            <a:xfrm>
              <a:off x="0" y="-38100"/>
              <a:ext cx="593937" cy="317703"/>
            </a:xfrm>
            <a:prstGeom prst="rect">
              <a:avLst/>
            </a:prstGeom>
          </p:spPr>
          <p:txBody>
            <a:bodyPr lIns="48831" tIns="48831" rIns="48831" bIns="48831" rtlCol="0" anchor="ctr"/>
            <a:lstStyle/>
            <a:p>
              <a:pPr algn="ctr">
                <a:lnSpc>
                  <a:spcPts val="2660"/>
                </a:lnSpc>
                <a:spcBef>
                  <a:spcPct val="0"/>
                </a:spcBef>
              </a:pPr>
              <a:endParaRPr/>
            </a:p>
          </p:txBody>
        </p:sp>
      </p:grpSp>
      <p:sp>
        <p:nvSpPr>
          <p:cNvPr id="8" name="Freeform 8"/>
          <p:cNvSpPr/>
          <p:nvPr/>
        </p:nvSpPr>
        <p:spPr>
          <a:xfrm rot="-7130459">
            <a:off x="10246463" y="6791333"/>
            <a:ext cx="7998818" cy="9194044"/>
          </a:xfrm>
          <a:custGeom>
            <a:avLst/>
            <a:gdLst/>
            <a:ahLst/>
            <a:cxnLst/>
            <a:rect l="l" t="t" r="r" b="b"/>
            <a:pathLst>
              <a:path w="7998818" h="9194044">
                <a:moveTo>
                  <a:pt x="0" y="0"/>
                </a:moveTo>
                <a:lnTo>
                  <a:pt x="7998818" y="0"/>
                </a:lnTo>
                <a:lnTo>
                  <a:pt x="7998818" y="9194045"/>
                </a:lnTo>
                <a:lnTo>
                  <a:pt x="0" y="91940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1956143">
            <a:off x="13992245" y="-6059231"/>
            <a:ext cx="5858515" cy="17882890"/>
            <a:chOff x="0" y="0"/>
            <a:chExt cx="1542983" cy="4709897"/>
          </a:xfrm>
        </p:grpSpPr>
        <p:sp>
          <p:nvSpPr>
            <p:cNvPr id="10" name="Freeform 10"/>
            <p:cNvSpPr/>
            <p:nvPr/>
          </p:nvSpPr>
          <p:spPr>
            <a:xfrm>
              <a:off x="0" y="0"/>
              <a:ext cx="1542983" cy="4709897"/>
            </a:xfrm>
            <a:custGeom>
              <a:avLst/>
              <a:gdLst/>
              <a:ahLst/>
              <a:cxnLst/>
              <a:rect l="l" t="t" r="r" b="b"/>
              <a:pathLst>
                <a:path w="1542983" h="4709897">
                  <a:moveTo>
                    <a:pt x="0" y="0"/>
                  </a:moveTo>
                  <a:lnTo>
                    <a:pt x="1542983" y="0"/>
                  </a:lnTo>
                  <a:lnTo>
                    <a:pt x="1542983" y="4709897"/>
                  </a:lnTo>
                  <a:lnTo>
                    <a:pt x="0" y="4709897"/>
                  </a:lnTo>
                  <a:close/>
                </a:path>
              </a:pathLst>
            </a:custGeom>
            <a:solidFill>
              <a:srgbClr val="0E664E"/>
            </a:solidFill>
          </p:spPr>
        </p:sp>
        <p:sp>
          <p:nvSpPr>
            <p:cNvPr id="11" name="TextBox 11"/>
            <p:cNvSpPr txBox="1"/>
            <p:nvPr/>
          </p:nvSpPr>
          <p:spPr>
            <a:xfrm>
              <a:off x="0" y="-38100"/>
              <a:ext cx="1542983" cy="4747997"/>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a:off x="11048717" y="2633520"/>
            <a:ext cx="6143908" cy="614390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14" name="TextBox 14"/>
            <p:cNvSpPr txBox="1"/>
            <p:nvPr/>
          </p:nvSpPr>
          <p:spPr>
            <a:xfrm>
              <a:off x="76200" y="38100"/>
              <a:ext cx="660400" cy="698500"/>
            </a:xfrm>
            <a:prstGeom prst="rect">
              <a:avLst/>
            </a:prstGeom>
          </p:spPr>
          <p:txBody>
            <a:bodyPr lIns="47808" tIns="47808" rIns="47808" bIns="47808" rtlCol="0" anchor="ctr"/>
            <a:lstStyle/>
            <a:p>
              <a:pPr algn="ctr">
                <a:lnSpc>
                  <a:spcPts val="2660"/>
                </a:lnSpc>
              </a:pPr>
              <a:endParaRPr/>
            </a:p>
          </p:txBody>
        </p:sp>
      </p:grpSp>
      <p:grpSp>
        <p:nvGrpSpPr>
          <p:cNvPr id="15" name="Group 15"/>
          <p:cNvGrpSpPr/>
          <p:nvPr/>
        </p:nvGrpSpPr>
        <p:grpSpPr>
          <a:xfrm rot="-7320000">
            <a:off x="11694064" y="521994"/>
            <a:ext cx="5822652" cy="2363960"/>
            <a:chOff x="0" y="0"/>
            <a:chExt cx="793661" cy="322221"/>
          </a:xfrm>
        </p:grpSpPr>
        <p:sp>
          <p:nvSpPr>
            <p:cNvPr id="16" name="Freeform 16"/>
            <p:cNvSpPr/>
            <p:nvPr/>
          </p:nvSpPr>
          <p:spPr>
            <a:xfrm>
              <a:off x="0" y="0"/>
              <a:ext cx="793661" cy="322221"/>
            </a:xfrm>
            <a:custGeom>
              <a:avLst/>
              <a:gdLst/>
              <a:ahLst/>
              <a:cxnLst/>
              <a:rect l="l" t="t" r="r" b="b"/>
              <a:pathLst>
                <a:path w="793661" h="322221">
                  <a:moveTo>
                    <a:pt x="0" y="0"/>
                  </a:moveTo>
                  <a:lnTo>
                    <a:pt x="793661" y="0"/>
                  </a:lnTo>
                  <a:lnTo>
                    <a:pt x="793661" y="322221"/>
                  </a:lnTo>
                  <a:lnTo>
                    <a:pt x="0" y="322221"/>
                  </a:lnTo>
                  <a:close/>
                </a:path>
              </a:pathLst>
            </a:custGeom>
            <a:gradFill rotWithShape="1">
              <a:gsLst>
                <a:gs pos="0">
                  <a:srgbClr val="006E5F">
                    <a:alpha val="0"/>
                  </a:srgbClr>
                </a:gs>
                <a:gs pos="100000">
                  <a:srgbClr val="35CD64">
                    <a:alpha val="61000"/>
                  </a:srgbClr>
                </a:gs>
              </a:gsLst>
              <a:lin ang="0"/>
            </a:gradFill>
          </p:spPr>
        </p:sp>
        <p:sp>
          <p:nvSpPr>
            <p:cNvPr id="17" name="TextBox 17"/>
            <p:cNvSpPr txBox="1"/>
            <p:nvPr/>
          </p:nvSpPr>
          <p:spPr>
            <a:xfrm>
              <a:off x="0" y="-38100"/>
              <a:ext cx="793661" cy="360321"/>
            </a:xfrm>
            <a:prstGeom prst="rect">
              <a:avLst/>
            </a:prstGeom>
          </p:spPr>
          <p:txBody>
            <a:bodyPr lIns="48831" tIns="48831" rIns="48831" bIns="48831" rtlCol="0" anchor="ctr"/>
            <a:lstStyle/>
            <a:p>
              <a:pPr algn="ctr">
                <a:lnSpc>
                  <a:spcPts val="2660"/>
                </a:lnSpc>
                <a:spcBef>
                  <a:spcPct val="0"/>
                </a:spcBef>
              </a:pPr>
              <a:endParaRPr/>
            </a:p>
          </p:txBody>
        </p:sp>
      </p:grpSp>
      <p:grpSp>
        <p:nvGrpSpPr>
          <p:cNvPr id="18" name="Group 18"/>
          <p:cNvGrpSpPr/>
          <p:nvPr/>
        </p:nvGrpSpPr>
        <p:grpSpPr>
          <a:xfrm rot="-7320000">
            <a:off x="12641555" y="2708969"/>
            <a:ext cx="9455284" cy="1431997"/>
            <a:chOff x="0" y="0"/>
            <a:chExt cx="1288809" cy="195189"/>
          </a:xfrm>
        </p:grpSpPr>
        <p:sp>
          <p:nvSpPr>
            <p:cNvPr id="19" name="Freeform 19"/>
            <p:cNvSpPr/>
            <p:nvPr/>
          </p:nvSpPr>
          <p:spPr>
            <a:xfrm>
              <a:off x="0" y="0"/>
              <a:ext cx="1288809" cy="195189"/>
            </a:xfrm>
            <a:custGeom>
              <a:avLst/>
              <a:gdLst/>
              <a:ahLst/>
              <a:cxnLst/>
              <a:rect l="l" t="t" r="r" b="b"/>
              <a:pathLst>
                <a:path w="1288809" h="195189">
                  <a:moveTo>
                    <a:pt x="0" y="0"/>
                  </a:moveTo>
                  <a:lnTo>
                    <a:pt x="1288809" y="0"/>
                  </a:lnTo>
                  <a:lnTo>
                    <a:pt x="1288809" y="195189"/>
                  </a:lnTo>
                  <a:lnTo>
                    <a:pt x="0" y="195189"/>
                  </a:lnTo>
                  <a:close/>
                </a:path>
              </a:pathLst>
            </a:custGeom>
            <a:gradFill rotWithShape="1">
              <a:gsLst>
                <a:gs pos="0">
                  <a:srgbClr val="006E5F">
                    <a:alpha val="0"/>
                  </a:srgbClr>
                </a:gs>
                <a:gs pos="100000">
                  <a:srgbClr val="35CD64">
                    <a:alpha val="61000"/>
                  </a:srgbClr>
                </a:gs>
              </a:gsLst>
              <a:lin ang="0"/>
            </a:gradFill>
          </p:spPr>
        </p:sp>
        <p:sp>
          <p:nvSpPr>
            <p:cNvPr id="20" name="TextBox 20"/>
            <p:cNvSpPr txBox="1"/>
            <p:nvPr/>
          </p:nvSpPr>
          <p:spPr>
            <a:xfrm>
              <a:off x="0" y="-38100"/>
              <a:ext cx="1288809" cy="233289"/>
            </a:xfrm>
            <a:prstGeom prst="rect">
              <a:avLst/>
            </a:prstGeom>
          </p:spPr>
          <p:txBody>
            <a:bodyPr lIns="48831" tIns="48831" rIns="48831" bIns="48831" rtlCol="0" anchor="ctr"/>
            <a:lstStyle/>
            <a:p>
              <a:pPr algn="ctr">
                <a:lnSpc>
                  <a:spcPts val="2660"/>
                </a:lnSpc>
                <a:spcBef>
                  <a:spcPct val="0"/>
                </a:spcBef>
              </a:pPr>
              <a:endParaRPr/>
            </a:p>
          </p:txBody>
        </p:sp>
      </p:grpSp>
      <p:grpSp>
        <p:nvGrpSpPr>
          <p:cNvPr id="21" name="Group 21"/>
          <p:cNvGrpSpPr/>
          <p:nvPr/>
        </p:nvGrpSpPr>
        <p:grpSpPr>
          <a:xfrm>
            <a:off x="11335810" y="2920614"/>
            <a:ext cx="5569721" cy="556972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23" name="TextBox 23"/>
            <p:cNvSpPr txBox="1"/>
            <p:nvPr/>
          </p:nvSpPr>
          <p:spPr>
            <a:xfrm>
              <a:off x="76200" y="38100"/>
              <a:ext cx="660400" cy="698500"/>
            </a:xfrm>
            <a:prstGeom prst="rect">
              <a:avLst/>
            </a:prstGeom>
          </p:spPr>
          <p:txBody>
            <a:bodyPr lIns="47808" tIns="47808" rIns="47808" bIns="47808" rtlCol="0" anchor="ctr"/>
            <a:lstStyle/>
            <a:p>
              <a:pPr algn="ctr">
                <a:lnSpc>
                  <a:spcPts val="2660"/>
                </a:lnSpc>
              </a:pPr>
              <a:endParaRPr/>
            </a:p>
          </p:txBody>
        </p:sp>
      </p:grpSp>
      <p:grpSp>
        <p:nvGrpSpPr>
          <p:cNvPr id="24" name="Group 24"/>
          <p:cNvGrpSpPr/>
          <p:nvPr/>
        </p:nvGrpSpPr>
        <p:grpSpPr>
          <a:xfrm>
            <a:off x="11594935" y="3179739"/>
            <a:ext cx="5051472" cy="505147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1264" r="-12446" b="-2409"/>
              </a:stretch>
            </a:blipFill>
          </p:spPr>
        </p:sp>
      </p:grpSp>
      <p:sp>
        <p:nvSpPr>
          <p:cNvPr id="26" name="TextBox 26"/>
          <p:cNvSpPr txBox="1"/>
          <p:nvPr/>
        </p:nvSpPr>
        <p:spPr>
          <a:xfrm>
            <a:off x="1383689" y="3951397"/>
            <a:ext cx="7583662" cy="811038"/>
          </a:xfrm>
          <a:prstGeom prst="rect">
            <a:avLst/>
          </a:prstGeom>
        </p:spPr>
        <p:txBody>
          <a:bodyPr lIns="0" tIns="0" rIns="0" bIns="0" rtlCol="0" anchor="t">
            <a:spAutoFit/>
          </a:bodyPr>
          <a:lstStyle/>
          <a:p>
            <a:pPr algn="l">
              <a:lnSpc>
                <a:spcPts val="6013"/>
              </a:lnSpc>
            </a:pPr>
            <a:r>
              <a:rPr lang="en-US" sz="5895" b="1" dirty="0">
                <a:solidFill>
                  <a:srgbClr val="FFFFFF"/>
                </a:solidFill>
                <a:latin typeface="Roboto Bold"/>
                <a:ea typeface="Roboto Bold"/>
                <a:cs typeface="Roboto Bold"/>
                <a:sym typeface="Roboto Bold"/>
              </a:rPr>
              <a:t>Conclusion</a:t>
            </a:r>
          </a:p>
        </p:txBody>
      </p:sp>
      <p:sp>
        <p:nvSpPr>
          <p:cNvPr id="29" name="Freeform 29"/>
          <p:cNvSpPr/>
          <p:nvPr/>
        </p:nvSpPr>
        <p:spPr>
          <a:xfrm rot="-7130459">
            <a:off x="-1467465" y="-4552268"/>
            <a:ext cx="6468220" cy="7434735"/>
          </a:xfrm>
          <a:custGeom>
            <a:avLst/>
            <a:gdLst/>
            <a:ahLst/>
            <a:cxnLst/>
            <a:rect l="l" t="t" r="r" b="b"/>
            <a:pathLst>
              <a:path w="6468220" h="7434735">
                <a:moveTo>
                  <a:pt x="0" y="0"/>
                </a:moveTo>
                <a:lnTo>
                  <a:pt x="6468219" y="0"/>
                </a:lnTo>
                <a:lnTo>
                  <a:pt x="6468219" y="7434735"/>
                </a:lnTo>
                <a:lnTo>
                  <a:pt x="0" y="74347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Rectangle 32"/>
          <p:cNvSpPr/>
          <p:nvPr/>
        </p:nvSpPr>
        <p:spPr>
          <a:xfrm>
            <a:off x="704223" y="5351308"/>
            <a:ext cx="9144001" cy="2677656"/>
          </a:xfrm>
          <a:prstGeom prst="rect">
            <a:avLst/>
          </a:prstGeom>
        </p:spPr>
        <p:txBody>
          <a:bodyPr>
            <a:spAutoFit/>
          </a:bodyPr>
          <a:lstStyle/>
          <a:p>
            <a:pPr lvl="0" eaLnBrk="0" fontAlgn="base" hangingPunct="0">
              <a:spcBef>
                <a:spcPct val="0"/>
              </a:spcBef>
              <a:spcAft>
                <a:spcPct val="0"/>
              </a:spcAft>
              <a:buFontTx/>
              <a:buChar char="•"/>
            </a:pPr>
            <a:r>
              <a:rPr lang="en-US" altLang="en-US" sz="2800" dirty="0">
                <a:latin typeface="Arial" panose="020B0604020202020204" pitchFamily="34" charset="0"/>
              </a:rPr>
              <a:t>CNC </a:t>
            </a:r>
            <a:r>
              <a:rPr lang="en-US" sz="2800" b="1" dirty="0">
                <a:solidFill>
                  <a:srgbClr val="003E1C"/>
                </a:solidFill>
              </a:rPr>
              <a:t>Machine</a:t>
            </a:r>
            <a:r>
              <a:rPr lang="en-US" altLang="en-US" sz="2800" dirty="0">
                <a:latin typeface="Arial" panose="020B0604020202020204" pitchFamily="34" charset="0"/>
              </a:rPr>
              <a:t> is a great DIY project combining software, electronics, and mechanical parts.</a:t>
            </a:r>
            <a:br>
              <a:rPr lang="en-US" altLang="en-US" sz="2800" dirty="0">
                <a:latin typeface="Arial" panose="020B0604020202020204" pitchFamily="34" charset="0"/>
              </a:rPr>
            </a:br>
            <a:endParaRPr lang="en-US" altLang="en-US" sz="2800" dirty="0">
              <a:latin typeface="Arial" panose="020B0604020202020204" pitchFamily="34" charset="0"/>
            </a:endParaRPr>
          </a:p>
          <a:p>
            <a:pPr lvl="0" eaLnBrk="0" fontAlgn="base" hangingPunct="0">
              <a:spcBef>
                <a:spcPct val="0"/>
              </a:spcBef>
              <a:spcAft>
                <a:spcPct val="0"/>
              </a:spcAft>
              <a:buFontTx/>
              <a:buChar char="•"/>
            </a:pPr>
            <a:r>
              <a:rPr lang="en-US" altLang="en-US" sz="2800" dirty="0">
                <a:latin typeface="Arial" panose="020B0604020202020204" pitchFamily="34" charset="0"/>
              </a:rPr>
              <a:t>Students gain real-world knowledge of automation.</a:t>
            </a:r>
            <a:br>
              <a:rPr lang="en-US" altLang="en-US" sz="2800" dirty="0">
                <a:latin typeface="Arial" panose="020B0604020202020204" pitchFamily="34" charset="0"/>
              </a:rPr>
            </a:br>
            <a:endParaRPr lang="en-US" altLang="en-US" sz="2800" dirty="0">
              <a:latin typeface="Arial" panose="020B0604020202020204" pitchFamily="34" charset="0"/>
            </a:endParaRPr>
          </a:p>
          <a:p>
            <a:pPr lvl="0" eaLnBrk="0" fontAlgn="base" hangingPunct="0">
              <a:spcBef>
                <a:spcPct val="0"/>
              </a:spcBef>
              <a:spcAft>
                <a:spcPct val="0"/>
              </a:spcAft>
              <a:buFontTx/>
              <a:buChar char="•"/>
            </a:pPr>
            <a:r>
              <a:rPr lang="en-US" altLang="en-US" sz="2800" dirty="0">
                <a:latin typeface="Arial" panose="020B0604020202020204" pitchFamily="34" charset="0"/>
              </a:rPr>
              <a:t>Affordable, scalable, and educational.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82804">
            <a:off x="9518102" y="6806884"/>
            <a:ext cx="8307490" cy="9548839"/>
          </a:xfrm>
          <a:custGeom>
            <a:avLst/>
            <a:gdLst/>
            <a:ahLst/>
            <a:cxnLst/>
            <a:rect l="l" t="t" r="r" b="b"/>
            <a:pathLst>
              <a:path w="8307490" h="9548839">
                <a:moveTo>
                  <a:pt x="0" y="0"/>
                </a:moveTo>
                <a:lnTo>
                  <a:pt x="8307490" y="0"/>
                </a:lnTo>
                <a:lnTo>
                  <a:pt x="8307490" y="9548839"/>
                </a:lnTo>
                <a:lnTo>
                  <a:pt x="0" y="9548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2700000">
            <a:off x="10902654" y="8385471"/>
            <a:ext cx="8790576" cy="8242237"/>
            <a:chOff x="0" y="0"/>
            <a:chExt cx="1233160" cy="1156238"/>
          </a:xfrm>
        </p:grpSpPr>
        <p:sp>
          <p:nvSpPr>
            <p:cNvPr id="4" name="Freeform 4"/>
            <p:cNvSpPr/>
            <p:nvPr/>
          </p:nvSpPr>
          <p:spPr>
            <a:xfrm>
              <a:off x="0" y="0"/>
              <a:ext cx="1233160" cy="1156238"/>
            </a:xfrm>
            <a:custGeom>
              <a:avLst/>
              <a:gdLst/>
              <a:ahLst/>
              <a:cxnLst/>
              <a:rect l="l" t="t" r="r" b="b"/>
              <a:pathLst>
                <a:path w="1233160" h="1156238">
                  <a:moveTo>
                    <a:pt x="86309" y="0"/>
                  </a:moveTo>
                  <a:lnTo>
                    <a:pt x="1146851" y="0"/>
                  </a:lnTo>
                  <a:cubicBezTo>
                    <a:pt x="1194518" y="0"/>
                    <a:pt x="1233160" y="38642"/>
                    <a:pt x="1233160" y="86309"/>
                  </a:cubicBezTo>
                  <a:lnTo>
                    <a:pt x="1233160" y="1069929"/>
                  </a:lnTo>
                  <a:cubicBezTo>
                    <a:pt x="1233160" y="1092820"/>
                    <a:pt x="1224067" y="1114773"/>
                    <a:pt x="1207881" y="1130959"/>
                  </a:cubicBezTo>
                  <a:cubicBezTo>
                    <a:pt x="1191695" y="1147145"/>
                    <a:pt x="1169742" y="1156238"/>
                    <a:pt x="1146851" y="1156238"/>
                  </a:cubicBezTo>
                  <a:lnTo>
                    <a:pt x="86309" y="1156238"/>
                  </a:lnTo>
                  <a:cubicBezTo>
                    <a:pt x="38642" y="1156238"/>
                    <a:pt x="0" y="1117596"/>
                    <a:pt x="0" y="1069929"/>
                  </a:cubicBezTo>
                  <a:lnTo>
                    <a:pt x="0" y="86309"/>
                  </a:lnTo>
                  <a:cubicBezTo>
                    <a:pt x="0" y="63419"/>
                    <a:pt x="9093" y="41466"/>
                    <a:pt x="25279" y="25279"/>
                  </a:cubicBezTo>
                  <a:cubicBezTo>
                    <a:pt x="41466" y="9093"/>
                    <a:pt x="63419" y="0"/>
                    <a:pt x="86309" y="0"/>
                  </a:cubicBezTo>
                  <a:close/>
                </a:path>
              </a:pathLst>
            </a:custGeom>
            <a:solidFill>
              <a:srgbClr val="35CD64"/>
            </a:solidFill>
            <a:ln cap="rnd">
              <a:noFill/>
              <a:prstDash val="solid"/>
              <a:round/>
            </a:ln>
          </p:spPr>
        </p:sp>
        <p:sp>
          <p:nvSpPr>
            <p:cNvPr id="5" name="TextBox 5"/>
            <p:cNvSpPr txBox="1"/>
            <p:nvPr/>
          </p:nvSpPr>
          <p:spPr>
            <a:xfrm>
              <a:off x="0" y="-38100"/>
              <a:ext cx="1233160" cy="1194338"/>
            </a:xfrm>
            <a:prstGeom prst="rect">
              <a:avLst/>
            </a:prstGeom>
          </p:spPr>
          <p:txBody>
            <a:bodyPr lIns="47447" tIns="47447" rIns="47447" bIns="47447" rtlCol="0" anchor="ctr"/>
            <a:lstStyle/>
            <a:p>
              <a:pPr algn="ctr">
                <a:lnSpc>
                  <a:spcPts val="2660"/>
                </a:lnSpc>
                <a:spcBef>
                  <a:spcPct val="0"/>
                </a:spcBef>
              </a:pPr>
              <a:endParaRPr/>
            </a:p>
          </p:txBody>
        </p:sp>
      </p:grpSp>
      <p:grpSp>
        <p:nvGrpSpPr>
          <p:cNvPr id="6" name="Group 6"/>
          <p:cNvGrpSpPr/>
          <p:nvPr/>
        </p:nvGrpSpPr>
        <p:grpSpPr>
          <a:xfrm rot="-2700000">
            <a:off x="13467791" y="2474210"/>
            <a:ext cx="9456478" cy="8242237"/>
            <a:chOff x="0" y="0"/>
            <a:chExt cx="1326574" cy="1156238"/>
          </a:xfrm>
        </p:grpSpPr>
        <p:sp>
          <p:nvSpPr>
            <p:cNvPr id="7" name="Freeform 7"/>
            <p:cNvSpPr/>
            <p:nvPr/>
          </p:nvSpPr>
          <p:spPr>
            <a:xfrm>
              <a:off x="0" y="0"/>
              <a:ext cx="1326574" cy="1156238"/>
            </a:xfrm>
            <a:custGeom>
              <a:avLst/>
              <a:gdLst/>
              <a:ahLst/>
              <a:cxnLst/>
              <a:rect l="l" t="t" r="r" b="b"/>
              <a:pathLst>
                <a:path w="1326574" h="1156238">
                  <a:moveTo>
                    <a:pt x="0" y="0"/>
                  </a:moveTo>
                  <a:lnTo>
                    <a:pt x="1326574" y="0"/>
                  </a:lnTo>
                  <a:lnTo>
                    <a:pt x="1326574" y="1156238"/>
                  </a:lnTo>
                  <a:lnTo>
                    <a:pt x="0" y="1156238"/>
                  </a:lnTo>
                  <a:close/>
                </a:path>
              </a:pathLst>
            </a:custGeom>
            <a:solidFill>
              <a:srgbClr val="0E664E"/>
            </a:solidFill>
          </p:spPr>
        </p:sp>
        <p:sp>
          <p:nvSpPr>
            <p:cNvPr id="8" name="TextBox 8"/>
            <p:cNvSpPr txBox="1"/>
            <p:nvPr/>
          </p:nvSpPr>
          <p:spPr>
            <a:xfrm>
              <a:off x="0" y="-38100"/>
              <a:ext cx="1326574" cy="1194338"/>
            </a:xfrm>
            <a:prstGeom prst="rect">
              <a:avLst/>
            </a:prstGeom>
          </p:spPr>
          <p:txBody>
            <a:bodyPr lIns="47447" tIns="47447" rIns="47447" bIns="47447" rtlCol="0" anchor="ctr"/>
            <a:lstStyle/>
            <a:p>
              <a:pPr algn="ctr">
                <a:lnSpc>
                  <a:spcPts val="2660"/>
                </a:lnSpc>
                <a:spcBef>
                  <a:spcPct val="0"/>
                </a:spcBef>
              </a:pPr>
              <a:endParaRPr/>
            </a:p>
          </p:txBody>
        </p:sp>
      </p:grpSp>
      <p:grpSp>
        <p:nvGrpSpPr>
          <p:cNvPr id="9" name="Group 9"/>
          <p:cNvGrpSpPr/>
          <p:nvPr/>
        </p:nvGrpSpPr>
        <p:grpSpPr>
          <a:xfrm rot="-2700000">
            <a:off x="14769392" y="1355702"/>
            <a:ext cx="7550239" cy="6722481"/>
            <a:chOff x="0" y="0"/>
            <a:chExt cx="1059163" cy="943044"/>
          </a:xfrm>
        </p:grpSpPr>
        <p:sp>
          <p:nvSpPr>
            <p:cNvPr id="10" name="Freeform 10"/>
            <p:cNvSpPr/>
            <p:nvPr/>
          </p:nvSpPr>
          <p:spPr>
            <a:xfrm>
              <a:off x="0" y="0"/>
              <a:ext cx="1059163" cy="943044"/>
            </a:xfrm>
            <a:custGeom>
              <a:avLst/>
              <a:gdLst/>
              <a:ahLst/>
              <a:cxnLst/>
              <a:rect l="l" t="t" r="r" b="b"/>
              <a:pathLst>
                <a:path w="1059163" h="943044">
                  <a:moveTo>
                    <a:pt x="0" y="0"/>
                  </a:moveTo>
                  <a:lnTo>
                    <a:pt x="1059163" y="0"/>
                  </a:lnTo>
                  <a:lnTo>
                    <a:pt x="1059163" y="943044"/>
                  </a:lnTo>
                  <a:lnTo>
                    <a:pt x="0" y="943044"/>
                  </a:lnTo>
                  <a:close/>
                </a:path>
              </a:pathLst>
            </a:custGeom>
            <a:solidFill>
              <a:srgbClr val="35CD64"/>
            </a:solidFill>
          </p:spPr>
        </p:sp>
        <p:sp>
          <p:nvSpPr>
            <p:cNvPr id="11" name="TextBox 11"/>
            <p:cNvSpPr txBox="1"/>
            <p:nvPr/>
          </p:nvSpPr>
          <p:spPr>
            <a:xfrm>
              <a:off x="0" y="-38100"/>
              <a:ext cx="1059163" cy="981144"/>
            </a:xfrm>
            <a:prstGeom prst="rect">
              <a:avLst/>
            </a:prstGeom>
          </p:spPr>
          <p:txBody>
            <a:bodyPr lIns="47447" tIns="47447" rIns="47447" bIns="47447" rtlCol="0" anchor="ctr"/>
            <a:lstStyle/>
            <a:p>
              <a:pPr algn="ctr">
                <a:lnSpc>
                  <a:spcPts val="2660"/>
                </a:lnSpc>
                <a:spcBef>
                  <a:spcPct val="0"/>
                </a:spcBef>
              </a:pPr>
              <a:endParaRPr/>
            </a:p>
          </p:txBody>
        </p:sp>
      </p:grpSp>
      <p:grpSp>
        <p:nvGrpSpPr>
          <p:cNvPr id="12" name="Group 12"/>
          <p:cNvGrpSpPr/>
          <p:nvPr/>
        </p:nvGrpSpPr>
        <p:grpSpPr>
          <a:xfrm rot="-2700000">
            <a:off x="16690958" y="3745109"/>
            <a:ext cx="4679972" cy="4733070"/>
            <a:chOff x="0" y="0"/>
            <a:chExt cx="656516" cy="663965"/>
          </a:xfrm>
        </p:grpSpPr>
        <p:sp>
          <p:nvSpPr>
            <p:cNvPr id="13" name="Freeform 13"/>
            <p:cNvSpPr/>
            <p:nvPr/>
          </p:nvSpPr>
          <p:spPr>
            <a:xfrm>
              <a:off x="0" y="0"/>
              <a:ext cx="656516" cy="663965"/>
            </a:xfrm>
            <a:custGeom>
              <a:avLst/>
              <a:gdLst/>
              <a:ahLst/>
              <a:cxnLst/>
              <a:rect l="l" t="t" r="r" b="b"/>
              <a:pathLst>
                <a:path w="656516" h="663965">
                  <a:moveTo>
                    <a:pt x="0" y="0"/>
                  </a:moveTo>
                  <a:lnTo>
                    <a:pt x="656516" y="0"/>
                  </a:lnTo>
                  <a:lnTo>
                    <a:pt x="656516" y="663965"/>
                  </a:lnTo>
                  <a:lnTo>
                    <a:pt x="0" y="663965"/>
                  </a:lnTo>
                  <a:close/>
                </a:path>
              </a:pathLst>
            </a:custGeom>
            <a:gradFill rotWithShape="1">
              <a:gsLst>
                <a:gs pos="0">
                  <a:srgbClr val="006E5F">
                    <a:alpha val="0"/>
                  </a:srgbClr>
                </a:gs>
                <a:gs pos="100000">
                  <a:srgbClr val="006E5F">
                    <a:alpha val="100000"/>
                  </a:srgbClr>
                </a:gs>
              </a:gsLst>
              <a:lin ang="0"/>
            </a:gradFill>
          </p:spPr>
        </p:sp>
        <p:sp>
          <p:nvSpPr>
            <p:cNvPr id="14" name="TextBox 14"/>
            <p:cNvSpPr txBox="1"/>
            <p:nvPr/>
          </p:nvSpPr>
          <p:spPr>
            <a:xfrm>
              <a:off x="0" y="-38100"/>
              <a:ext cx="656516" cy="702065"/>
            </a:xfrm>
            <a:prstGeom prst="rect">
              <a:avLst/>
            </a:prstGeom>
          </p:spPr>
          <p:txBody>
            <a:bodyPr lIns="47447" tIns="47447" rIns="47447" bIns="47447" rtlCol="0" anchor="ctr"/>
            <a:lstStyle/>
            <a:p>
              <a:pPr algn="ctr">
                <a:lnSpc>
                  <a:spcPts val="2660"/>
                </a:lnSpc>
                <a:spcBef>
                  <a:spcPct val="0"/>
                </a:spcBef>
              </a:pPr>
              <a:endParaRPr/>
            </a:p>
          </p:txBody>
        </p:sp>
      </p:grpSp>
      <p:grpSp>
        <p:nvGrpSpPr>
          <p:cNvPr id="15" name="Group 15"/>
          <p:cNvGrpSpPr/>
          <p:nvPr/>
        </p:nvGrpSpPr>
        <p:grpSpPr>
          <a:xfrm rot="-2700000">
            <a:off x="9439813" y="121501"/>
            <a:ext cx="8721308" cy="3157519"/>
            <a:chOff x="0" y="0"/>
            <a:chExt cx="1223443" cy="442943"/>
          </a:xfrm>
        </p:grpSpPr>
        <p:sp>
          <p:nvSpPr>
            <p:cNvPr id="16" name="Freeform 16"/>
            <p:cNvSpPr/>
            <p:nvPr/>
          </p:nvSpPr>
          <p:spPr>
            <a:xfrm>
              <a:off x="0" y="0"/>
              <a:ext cx="1223443" cy="442943"/>
            </a:xfrm>
            <a:custGeom>
              <a:avLst/>
              <a:gdLst/>
              <a:ahLst/>
              <a:cxnLst/>
              <a:rect l="l" t="t" r="r" b="b"/>
              <a:pathLst>
                <a:path w="1223443" h="442943">
                  <a:moveTo>
                    <a:pt x="0" y="0"/>
                  </a:moveTo>
                  <a:lnTo>
                    <a:pt x="1223443" y="0"/>
                  </a:lnTo>
                  <a:lnTo>
                    <a:pt x="1223443" y="442943"/>
                  </a:lnTo>
                  <a:lnTo>
                    <a:pt x="0" y="442943"/>
                  </a:lnTo>
                  <a:close/>
                </a:path>
              </a:pathLst>
            </a:custGeom>
            <a:gradFill rotWithShape="1">
              <a:gsLst>
                <a:gs pos="0">
                  <a:srgbClr val="006E5F">
                    <a:alpha val="0"/>
                  </a:srgbClr>
                </a:gs>
                <a:gs pos="100000">
                  <a:srgbClr val="006E5F">
                    <a:alpha val="61000"/>
                  </a:srgbClr>
                </a:gs>
              </a:gsLst>
              <a:lin ang="0"/>
            </a:gradFill>
          </p:spPr>
        </p:sp>
        <p:sp>
          <p:nvSpPr>
            <p:cNvPr id="17" name="TextBox 17"/>
            <p:cNvSpPr txBox="1"/>
            <p:nvPr/>
          </p:nvSpPr>
          <p:spPr>
            <a:xfrm>
              <a:off x="0" y="-38100"/>
              <a:ext cx="1223443" cy="481043"/>
            </a:xfrm>
            <a:prstGeom prst="rect">
              <a:avLst/>
            </a:prstGeom>
          </p:spPr>
          <p:txBody>
            <a:bodyPr lIns="47447" tIns="47447" rIns="47447" bIns="47447" rtlCol="0" anchor="ctr"/>
            <a:lstStyle/>
            <a:p>
              <a:pPr algn="ctr">
                <a:lnSpc>
                  <a:spcPts val="2660"/>
                </a:lnSpc>
                <a:spcBef>
                  <a:spcPct val="0"/>
                </a:spcBef>
              </a:pPr>
              <a:endParaRPr/>
            </a:p>
          </p:txBody>
        </p:sp>
      </p:grpSp>
      <p:grpSp>
        <p:nvGrpSpPr>
          <p:cNvPr id="18" name="Group 18"/>
          <p:cNvGrpSpPr/>
          <p:nvPr/>
        </p:nvGrpSpPr>
        <p:grpSpPr>
          <a:xfrm rot="-2700000">
            <a:off x="8903486" y="-483122"/>
            <a:ext cx="7504315" cy="1642018"/>
            <a:chOff x="0" y="0"/>
            <a:chExt cx="1052721" cy="230346"/>
          </a:xfrm>
        </p:grpSpPr>
        <p:sp>
          <p:nvSpPr>
            <p:cNvPr id="19" name="Freeform 19"/>
            <p:cNvSpPr/>
            <p:nvPr/>
          </p:nvSpPr>
          <p:spPr>
            <a:xfrm>
              <a:off x="0" y="0"/>
              <a:ext cx="1052721" cy="230346"/>
            </a:xfrm>
            <a:custGeom>
              <a:avLst/>
              <a:gdLst/>
              <a:ahLst/>
              <a:cxnLst/>
              <a:rect l="l" t="t" r="r" b="b"/>
              <a:pathLst>
                <a:path w="1052721" h="230346">
                  <a:moveTo>
                    <a:pt x="0" y="0"/>
                  </a:moveTo>
                  <a:lnTo>
                    <a:pt x="1052721" y="0"/>
                  </a:lnTo>
                  <a:lnTo>
                    <a:pt x="1052721" y="230346"/>
                  </a:lnTo>
                  <a:lnTo>
                    <a:pt x="0" y="230346"/>
                  </a:lnTo>
                  <a:close/>
                </a:path>
              </a:pathLst>
            </a:custGeom>
            <a:gradFill rotWithShape="1">
              <a:gsLst>
                <a:gs pos="0">
                  <a:srgbClr val="006E5F">
                    <a:alpha val="0"/>
                  </a:srgbClr>
                </a:gs>
                <a:gs pos="100000">
                  <a:srgbClr val="006E5F">
                    <a:alpha val="61000"/>
                  </a:srgbClr>
                </a:gs>
              </a:gsLst>
              <a:lin ang="0"/>
            </a:gradFill>
          </p:spPr>
        </p:sp>
        <p:sp>
          <p:nvSpPr>
            <p:cNvPr id="20" name="TextBox 20"/>
            <p:cNvSpPr txBox="1"/>
            <p:nvPr/>
          </p:nvSpPr>
          <p:spPr>
            <a:xfrm>
              <a:off x="0" y="-38100"/>
              <a:ext cx="1052721" cy="268446"/>
            </a:xfrm>
            <a:prstGeom prst="rect">
              <a:avLst/>
            </a:prstGeom>
          </p:spPr>
          <p:txBody>
            <a:bodyPr lIns="47447" tIns="47447" rIns="47447" bIns="47447" rtlCol="0" anchor="ctr"/>
            <a:lstStyle/>
            <a:p>
              <a:pPr algn="ctr">
                <a:lnSpc>
                  <a:spcPts val="2660"/>
                </a:lnSpc>
                <a:spcBef>
                  <a:spcPct val="0"/>
                </a:spcBef>
              </a:pPr>
              <a:endParaRPr/>
            </a:p>
          </p:txBody>
        </p:sp>
      </p:grpSp>
      <p:grpSp>
        <p:nvGrpSpPr>
          <p:cNvPr id="21" name="Group 21"/>
          <p:cNvGrpSpPr/>
          <p:nvPr/>
        </p:nvGrpSpPr>
        <p:grpSpPr>
          <a:xfrm>
            <a:off x="11362992" y="2476234"/>
            <a:ext cx="5683724" cy="568372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23" name="TextBox 23"/>
            <p:cNvSpPr txBox="1"/>
            <p:nvPr/>
          </p:nvSpPr>
          <p:spPr>
            <a:xfrm>
              <a:off x="76200" y="38100"/>
              <a:ext cx="660400" cy="698500"/>
            </a:xfrm>
            <a:prstGeom prst="rect">
              <a:avLst/>
            </a:prstGeom>
          </p:spPr>
          <p:txBody>
            <a:bodyPr lIns="47447" tIns="47447" rIns="47447" bIns="47447" rtlCol="0" anchor="ctr"/>
            <a:lstStyle/>
            <a:p>
              <a:pPr algn="ctr">
                <a:lnSpc>
                  <a:spcPts val="2660"/>
                </a:lnSpc>
              </a:pPr>
              <a:endParaRPr/>
            </a:p>
          </p:txBody>
        </p:sp>
      </p:grpSp>
      <p:grpSp>
        <p:nvGrpSpPr>
          <p:cNvPr id="24" name="Group 24"/>
          <p:cNvGrpSpPr/>
          <p:nvPr/>
        </p:nvGrpSpPr>
        <p:grpSpPr>
          <a:xfrm>
            <a:off x="11694135" y="2807377"/>
            <a:ext cx="5021438" cy="502143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26" name="TextBox 26"/>
            <p:cNvSpPr txBox="1"/>
            <p:nvPr/>
          </p:nvSpPr>
          <p:spPr>
            <a:xfrm>
              <a:off x="76200" y="38100"/>
              <a:ext cx="660400" cy="698500"/>
            </a:xfrm>
            <a:prstGeom prst="rect">
              <a:avLst/>
            </a:prstGeom>
          </p:spPr>
          <p:txBody>
            <a:bodyPr lIns="47447" tIns="47447" rIns="47447" bIns="47447" rtlCol="0" anchor="ctr"/>
            <a:lstStyle/>
            <a:p>
              <a:pPr algn="ctr">
                <a:lnSpc>
                  <a:spcPts val="2660"/>
                </a:lnSpc>
              </a:pPr>
              <a:endParaRPr/>
            </a:p>
          </p:txBody>
        </p:sp>
      </p:grpSp>
      <p:grpSp>
        <p:nvGrpSpPr>
          <p:cNvPr id="27" name="Group 27"/>
          <p:cNvGrpSpPr/>
          <p:nvPr/>
        </p:nvGrpSpPr>
        <p:grpSpPr>
          <a:xfrm rot="-2700000">
            <a:off x="13683544" y="8240779"/>
            <a:ext cx="8790576" cy="8242237"/>
            <a:chOff x="0" y="0"/>
            <a:chExt cx="1233160" cy="1156238"/>
          </a:xfrm>
        </p:grpSpPr>
        <p:sp>
          <p:nvSpPr>
            <p:cNvPr id="28" name="Freeform 28"/>
            <p:cNvSpPr/>
            <p:nvPr/>
          </p:nvSpPr>
          <p:spPr>
            <a:xfrm>
              <a:off x="0" y="0"/>
              <a:ext cx="1233160" cy="1156238"/>
            </a:xfrm>
            <a:custGeom>
              <a:avLst/>
              <a:gdLst/>
              <a:ahLst/>
              <a:cxnLst/>
              <a:rect l="l" t="t" r="r" b="b"/>
              <a:pathLst>
                <a:path w="1233160" h="1156238">
                  <a:moveTo>
                    <a:pt x="86309" y="0"/>
                  </a:moveTo>
                  <a:lnTo>
                    <a:pt x="1146851" y="0"/>
                  </a:lnTo>
                  <a:cubicBezTo>
                    <a:pt x="1194518" y="0"/>
                    <a:pt x="1233160" y="38642"/>
                    <a:pt x="1233160" y="86309"/>
                  </a:cubicBezTo>
                  <a:lnTo>
                    <a:pt x="1233160" y="1069929"/>
                  </a:lnTo>
                  <a:cubicBezTo>
                    <a:pt x="1233160" y="1092820"/>
                    <a:pt x="1224067" y="1114773"/>
                    <a:pt x="1207881" y="1130959"/>
                  </a:cubicBezTo>
                  <a:cubicBezTo>
                    <a:pt x="1191695" y="1147145"/>
                    <a:pt x="1169742" y="1156238"/>
                    <a:pt x="1146851" y="1156238"/>
                  </a:cubicBezTo>
                  <a:lnTo>
                    <a:pt x="86309" y="1156238"/>
                  </a:lnTo>
                  <a:cubicBezTo>
                    <a:pt x="38642" y="1156238"/>
                    <a:pt x="0" y="1117596"/>
                    <a:pt x="0" y="1069929"/>
                  </a:cubicBezTo>
                  <a:lnTo>
                    <a:pt x="0" y="86309"/>
                  </a:lnTo>
                  <a:cubicBezTo>
                    <a:pt x="0" y="63419"/>
                    <a:pt x="9093" y="41466"/>
                    <a:pt x="25279" y="25279"/>
                  </a:cubicBezTo>
                  <a:cubicBezTo>
                    <a:pt x="41466" y="9093"/>
                    <a:pt x="63419" y="0"/>
                    <a:pt x="86309" y="0"/>
                  </a:cubicBezTo>
                  <a:close/>
                </a:path>
              </a:pathLst>
            </a:custGeom>
            <a:solidFill>
              <a:srgbClr val="0E664E"/>
            </a:solidFill>
            <a:ln cap="rnd">
              <a:noFill/>
              <a:prstDash val="solid"/>
              <a:round/>
            </a:ln>
          </p:spPr>
        </p:sp>
        <p:sp>
          <p:nvSpPr>
            <p:cNvPr id="29" name="TextBox 29"/>
            <p:cNvSpPr txBox="1"/>
            <p:nvPr/>
          </p:nvSpPr>
          <p:spPr>
            <a:xfrm>
              <a:off x="0" y="-38100"/>
              <a:ext cx="1233160" cy="1194338"/>
            </a:xfrm>
            <a:prstGeom prst="rect">
              <a:avLst/>
            </a:prstGeom>
          </p:spPr>
          <p:txBody>
            <a:bodyPr lIns="47447" tIns="47447" rIns="47447" bIns="47447" rtlCol="0" anchor="ctr"/>
            <a:lstStyle/>
            <a:p>
              <a:pPr algn="ctr">
                <a:lnSpc>
                  <a:spcPts val="2660"/>
                </a:lnSpc>
                <a:spcBef>
                  <a:spcPct val="0"/>
                </a:spcBef>
              </a:pPr>
              <a:endParaRPr/>
            </a:p>
          </p:txBody>
        </p:sp>
      </p:grpSp>
      <p:grpSp>
        <p:nvGrpSpPr>
          <p:cNvPr id="30" name="Group 30"/>
          <p:cNvGrpSpPr/>
          <p:nvPr/>
        </p:nvGrpSpPr>
        <p:grpSpPr>
          <a:xfrm rot="-2700000">
            <a:off x="17057648" y="8061500"/>
            <a:ext cx="3623714" cy="4733070"/>
            <a:chOff x="0" y="0"/>
            <a:chExt cx="508342" cy="663965"/>
          </a:xfrm>
        </p:grpSpPr>
        <p:sp>
          <p:nvSpPr>
            <p:cNvPr id="31" name="Freeform 31"/>
            <p:cNvSpPr/>
            <p:nvPr/>
          </p:nvSpPr>
          <p:spPr>
            <a:xfrm>
              <a:off x="0" y="0"/>
              <a:ext cx="508342" cy="663965"/>
            </a:xfrm>
            <a:custGeom>
              <a:avLst/>
              <a:gdLst/>
              <a:ahLst/>
              <a:cxnLst/>
              <a:rect l="l" t="t" r="r" b="b"/>
              <a:pathLst>
                <a:path w="508342" h="663965">
                  <a:moveTo>
                    <a:pt x="0" y="0"/>
                  </a:moveTo>
                  <a:lnTo>
                    <a:pt x="508342" y="0"/>
                  </a:lnTo>
                  <a:lnTo>
                    <a:pt x="508342" y="663965"/>
                  </a:lnTo>
                  <a:lnTo>
                    <a:pt x="0" y="663965"/>
                  </a:lnTo>
                  <a:close/>
                </a:path>
              </a:pathLst>
            </a:custGeom>
            <a:gradFill rotWithShape="1">
              <a:gsLst>
                <a:gs pos="0">
                  <a:srgbClr val="006E5F">
                    <a:alpha val="0"/>
                  </a:srgbClr>
                </a:gs>
                <a:gs pos="100000">
                  <a:srgbClr val="35CD64">
                    <a:alpha val="100000"/>
                  </a:srgbClr>
                </a:gs>
              </a:gsLst>
              <a:lin ang="0"/>
            </a:gradFill>
          </p:spPr>
        </p:sp>
        <p:sp>
          <p:nvSpPr>
            <p:cNvPr id="32" name="TextBox 32"/>
            <p:cNvSpPr txBox="1"/>
            <p:nvPr/>
          </p:nvSpPr>
          <p:spPr>
            <a:xfrm>
              <a:off x="0" y="-38100"/>
              <a:ext cx="508342" cy="702065"/>
            </a:xfrm>
            <a:prstGeom prst="rect">
              <a:avLst/>
            </a:prstGeom>
          </p:spPr>
          <p:txBody>
            <a:bodyPr lIns="47447" tIns="47447" rIns="47447" bIns="47447" rtlCol="0" anchor="ctr"/>
            <a:lstStyle/>
            <a:p>
              <a:pPr algn="ctr">
                <a:lnSpc>
                  <a:spcPts val="2660"/>
                </a:lnSpc>
                <a:spcBef>
                  <a:spcPct val="0"/>
                </a:spcBef>
              </a:pPr>
              <a:endParaRPr/>
            </a:p>
          </p:txBody>
        </p:sp>
      </p:grpSp>
      <p:grpSp>
        <p:nvGrpSpPr>
          <p:cNvPr id="33" name="Group 33"/>
          <p:cNvGrpSpPr/>
          <p:nvPr/>
        </p:nvGrpSpPr>
        <p:grpSpPr>
          <a:xfrm>
            <a:off x="11984538" y="3097780"/>
            <a:ext cx="4440632" cy="444063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sp>
      </p:grpSp>
      <p:sp>
        <p:nvSpPr>
          <p:cNvPr id="35" name="AutoShape 35"/>
          <p:cNvSpPr/>
          <p:nvPr/>
        </p:nvSpPr>
        <p:spPr>
          <a:xfrm>
            <a:off x="1952624" y="5513654"/>
            <a:ext cx="5777385" cy="0"/>
          </a:xfrm>
          <a:prstGeom prst="line">
            <a:avLst/>
          </a:prstGeom>
          <a:ln w="142875" cap="rnd">
            <a:gradFill>
              <a:gsLst>
                <a:gs pos="0">
                  <a:srgbClr val="35CD64">
                    <a:alpha val="100000"/>
                  </a:srgbClr>
                </a:gs>
                <a:gs pos="100000">
                  <a:srgbClr val="006E5F">
                    <a:alpha val="100000"/>
                  </a:srgbClr>
                </a:gs>
              </a:gsLst>
              <a:lin ang="0"/>
            </a:gradFill>
            <a:prstDash val="solid"/>
            <a:headEnd type="none" w="sm" len="sm"/>
            <a:tailEnd type="none" w="sm" len="sm"/>
          </a:ln>
        </p:spPr>
      </p:sp>
      <p:sp>
        <p:nvSpPr>
          <p:cNvPr id="36" name="TextBox 36"/>
          <p:cNvSpPr txBox="1"/>
          <p:nvPr/>
        </p:nvSpPr>
        <p:spPr>
          <a:xfrm>
            <a:off x="1365519" y="4070951"/>
            <a:ext cx="11290124" cy="1547869"/>
          </a:xfrm>
          <a:prstGeom prst="rect">
            <a:avLst/>
          </a:prstGeom>
        </p:spPr>
        <p:txBody>
          <a:bodyPr lIns="0" tIns="0" rIns="0" bIns="0" rtlCol="0" anchor="t">
            <a:spAutoFit/>
          </a:bodyPr>
          <a:lstStyle/>
          <a:p>
            <a:pPr algn="l">
              <a:lnSpc>
                <a:spcPts val="11612"/>
              </a:lnSpc>
            </a:pPr>
            <a:r>
              <a:rPr lang="en-US" sz="11384" b="1">
                <a:solidFill>
                  <a:srgbClr val="065131"/>
                </a:solidFill>
                <a:latin typeface="Roboto Bold"/>
                <a:ea typeface="Roboto Bold"/>
                <a:cs typeface="Roboto Bold"/>
                <a:sym typeface="Robot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9508" y="1537226"/>
            <a:ext cx="8365091" cy="948978"/>
          </a:xfrm>
          <a:prstGeom prst="rect">
            <a:avLst/>
          </a:prstGeom>
        </p:spPr>
        <p:txBody>
          <a:bodyPr wrap="square" lIns="0" tIns="0" rIns="0" bIns="0" rtlCol="0" anchor="t">
            <a:spAutoFit/>
          </a:bodyPr>
          <a:lstStyle/>
          <a:p>
            <a:pPr algn="l">
              <a:lnSpc>
                <a:spcPts val="7422"/>
              </a:lnSpc>
            </a:pPr>
            <a:r>
              <a:rPr lang="en-US" sz="7276" b="1">
                <a:solidFill>
                  <a:srgbClr val="065131"/>
                </a:solidFill>
                <a:latin typeface="Roboto Bold"/>
                <a:ea typeface="Roboto Bold"/>
                <a:cs typeface="Roboto Bold"/>
                <a:sym typeface="Roboto Bold"/>
              </a:rPr>
              <a:t>About</a:t>
            </a:r>
          </a:p>
        </p:txBody>
      </p:sp>
      <p:grpSp>
        <p:nvGrpSpPr>
          <p:cNvPr id="3" name="Group 3"/>
          <p:cNvGrpSpPr/>
          <p:nvPr/>
        </p:nvGrpSpPr>
        <p:grpSpPr>
          <a:xfrm>
            <a:off x="1788169" y="3893471"/>
            <a:ext cx="7025091" cy="2281498"/>
            <a:chOff x="0" y="-38100"/>
            <a:chExt cx="1850230" cy="600888"/>
          </a:xfrm>
        </p:grpSpPr>
        <p:sp>
          <p:nvSpPr>
            <p:cNvPr id="4" name="Freeform 4"/>
            <p:cNvSpPr/>
            <p:nvPr/>
          </p:nvSpPr>
          <p:spPr>
            <a:xfrm>
              <a:off x="0" y="0"/>
              <a:ext cx="1850230" cy="562788"/>
            </a:xfrm>
            <a:custGeom>
              <a:avLst/>
              <a:gdLst/>
              <a:ahLst/>
              <a:cxnLst/>
              <a:rect l="l" t="t" r="r" b="b"/>
              <a:pathLst>
                <a:path w="1850230" h="562788">
                  <a:moveTo>
                    <a:pt x="31959" y="0"/>
                  </a:moveTo>
                  <a:lnTo>
                    <a:pt x="1818271" y="0"/>
                  </a:lnTo>
                  <a:cubicBezTo>
                    <a:pt x="1826747" y="0"/>
                    <a:pt x="1834876" y="3367"/>
                    <a:pt x="1840869" y="9361"/>
                  </a:cubicBezTo>
                  <a:cubicBezTo>
                    <a:pt x="1846863" y="15354"/>
                    <a:pt x="1850230" y="23483"/>
                    <a:pt x="1850230" y="31959"/>
                  </a:cubicBezTo>
                  <a:lnTo>
                    <a:pt x="1850230" y="530829"/>
                  </a:lnTo>
                  <a:cubicBezTo>
                    <a:pt x="1850230" y="539305"/>
                    <a:pt x="1846863" y="547434"/>
                    <a:pt x="1840869" y="553428"/>
                  </a:cubicBezTo>
                  <a:cubicBezTo>
                    <a:pt x="1834876" y="559421"/>
                    <a:pt x="1826747" y="562788"/>
                    <a:pt x="1818271" y="562788"/>
                  </a:cubicBezTo>
                  <a:lnTo>
                    <a:pt x="31959" y="562788"/>
                  </a:lnTo>
                  <a:cubicBezTo>
                    <a:pt x="23483" y="562788"/>
                    <a:pt x="15354" y="559421"/>
                    <a:pt x="9361" y="553428"/>
                  </a:cubicBezTo>
                  <a:cubicBezTo>
                    <a:pt x="3367" y="547434"/>
                    <a:pt x="0" y="539305"/>
                    <a:pt x="0" y="530829"/>
                  </a:cubicBezTo>
                  <a:lnTo>
                    <a:pt x="0" y="31959"/>
                  </a:lnTo>
                  <a:cubicBezTo>
                    <a:pt x="0" y="23483"/>
                    <a:pt x="3367" y="15354"/>
                    <a:pt x="9361" y="9361"/>
                  </a:cubicBezTo>
                  <a:cubicBezTo>
                    <a:pt x="15354" y="3367"/>
                    <a:pt x="23483" y="0"/>
                    <a:pt x="31959" y="0"/>
                  </a:cubicBezTo>
                  <a:close/>
                </a:path>
              </a:pathLst>
            </a:custGeom>
            <a:solidFill>
              <a:srgbClr val="000000">
                <a:alpha val="0"/>
              </a:srgbClr>
            </a:solidFill>
            <a:ln w="47625" cap="rnd">
              <a:solidFill>
                <a:srgbClr val="065131"/>
              </a:solidFill>
              <a:prstDash val="solid"/>
              <a:round/>
            </a:ln>
          </p:spPr>
        </p:sp>
        <p:sp>
          <p:nvSpPr>
            <p:cNvPr id="5" name="TextBox 5"/>
            <p:cNvSpPr txBox="1"/>
            <p:nvPr/>
          </p:nvSpPr>
          <p:spPr>
            <a:xfrm>
              <a:off x="0" y="-38100"/>
              <a:ext cx="1850230" cy="600888"/>
            </a:xfrm>
            <a:prstGeom prst="rect">
              <a:avLst/>
            </a:prstGeom>
          </p:spPr>
          <p:txBody>
            <a:bodyPr lIns="50800" tIns="50800" rIns="50800" bIns="50800" rtlCol="0" anchor="ctr"/>
            <a:lstStyle/>
            <a:p>
              <a:pPr algn="ctr">
                <a:lnSpc>
                  <a:spcPts val="2660"/>
                </a:lnSpc>
              </a:pPr>
              <a:endParaRPr/>
            </a:p>
          </p:txBody>
        </p:sp>
      </p:grpSp>
      <p:sp>
        <p:nvSpPr>
          <p:cNvPr id="6" name="TextBox 6"/>
          <p:cNvSpPr txBox="1"/>
          <p:nvPr/>
        </p:nvSpPr>
        <p:spPr>
          <a:xfrm>
            <a:off x="2028507" y="5385413"/>
            <a:ext cx="6499591" cy="641201"/>
          </a:xfrm>
          <a:prstGeom prst="rect">
            <a:avLst/>
          </a:prstGeom>
        </p:spPr>
        <p:txBody>
          <a:bodyPr lIns="0" tIns="0" rIns="0" bIns="0" rtlCol="0" anchor="t">
            <a:spAutoFit/>
          </a:bodyPr>
          <a:lstStyle/>
          <a:p>
            <a:pPr lvl="0" algn="just">
              <a:lnSpc>
                <a:spcPts val="2520"/>
              </a:lnSpc>
              <a:spcBef>
                <a:spcPct val="0"/>
              </a:spcBef>
            </a:pPr>
            <a:r>
              <a:rPr lang="en-US" sz="2400" dirty="0"/>
              <a:t>CNC </a:t>
            </a:r>
            <a:r>
              <a:rPr lang="en-US" sz="2400" b="1" dirty="0">
                <a:solidFill>
                  <a:srgbClr val="003E1C"/>
                </a:solidFill>
              </a:rPr>
              <a:t>Machine</a:t>
            </a:r>
            <a:r>
              <a:rPr lang="en-US" sz="2400" dirty="0"/>
              <a:t> is a robotic machine that automates drawing or cutting using computer-generated code.</a:t>
            </a:r>
            <a:endParaRPr lang="en-US" sz="2100" u="none" strike="noStrike" dirty="0">
              <a:solidFill>
                <a:srgbClr val="000000"/>
              </a:solidFill>
              <a:latin typeface="Arimo"/>
              <a:ea typeface="Arimo"/>
              <a:cs typeface="Arimo"/>
              <a:sym typeface="Arimo"/>
            </a:endParaRPr>
          </a:p>
        </p:txBody>
      </p:sp>
      <p:sp>
        <p:nvSpPr>
          <p:cNvPr id="7" name="TextBox 7"/>
          <p:cNvSpPr txBox="1"/>
          <p:nvPr/>
        </p:nvSpPr>
        <p:spPr>
          <a:xfrm>
            <a:off x="2052710" y="4139450"/>
            <a:ext cx="6499591" cy="1077218"/>
          </a:xfrm>
          <a:prstGeom prst="rect">
            <a:avLst/>
          </a:prstGeom>
        </p:spPr>
        <p:txBody>
          <a:bodyPr lIns="0" tIns="0" rIns="0" bIns="0" rtlCol="0" anchor="t">
            <a:spAutoFit/>
          </a:bodyPr>
          <a:lstStyle/>
          <a:p>
            <a:pPr>
              <a:lnSpc>
                <a:spcPts val="4150"/>
              </a:lnSpc>
            </a:pPr>
            <a:r>
              <a:rPr lang="en-US" sz="3600" b="1" dirty="0">
                <a:solidFill>
                  <a:srgbClr val="003E1C"/>
                </a:solidFill>
              </a:rPr>
              <a:t>What is a CNC Machine, and what is its main purpose?</a:t>
            </a:r>
            <a:endParaRPr lang="en-US" sz="3600" b="1" dirty="0">
              <a:solidFill>
                <a:srgbClr val="003E1C"/>
              </a:solidFill>
              <a:latin typeface="Arimo Bold"/>
              <a:ea typeface="Arimo Bold"/>
              <a:cs typeface="Arimo Bold"/>
              <a:sym typeface="Arimo Bold"/>
            </a:endParaRPr>
          </a:p>
        </p:txBody>
      </p:sp>
      <p:sp>
        <p:nvSpPr>
          <p:cNvPr id="8" name="Freeform 8"/>
          <p:cNvSpPr/>
          <p:nvPr/>
        </p:nvSpPr>
        <p:spPr>
          <a:xfrm rot="2522198">
            <a:off x="9516195" y="-4519340"/>
            <a:ext cx="6677314" cy="7675074"/>
          </a:xfrm>
          <a:custGeom>
            <a:avLst/>
            <a:gdLst/>
            <a:ahLst/>
            <a:cxnLst/>
            <a:rect l="l" t="t" r="r" b="b"/>
            <a:pathLst>
              <a:path w="6677314" h="7675074">
                <a:moveTo>
                  <a:pt x="0" y="0"/>
                </a:moveTo>
                <a:lnTo>
                  <a:pt x="6677314" y="0"/>
                </a:lnTo>
                <a:lnTo>
                  <a:pt x="6677314" y="7675074"/>
                </a:lnTo>
                <a:lnTo>
                  <a:pt x="0" y="76750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442460">
            <a:off x="-6532504" y="3705078"/>
            <a:ext cx="7683897" cy="8832065"/>
          </a:xfrm>
          <a:custGeom>
            <a:avLst/>
            <a:gdLst/>
            <a:ahLst/>
            <a:cxnLst/>
            <a:rect l="l" t="t" r="r" b="b"/>
            <a:pathLst>
              <a:path w="7683897" h="8832065">
                <a:moveTo>
                  <a:pt x="0" y="0"/>
                </a:moveTo>
                <a:lnTo>
                  <a:pt x="7683896" y="0"/>
                </a:lnTo>
                <a:lnTo>
                  <a:pt x="7683896" y="8832065"/>
                </a:lnTo>
                <a:lnTo>
                  <a:pt x="0" y="8832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3137475">
            <a:off x="15028999" y="7533380"/>
            <a:ext cx="7683897" cy="8832065"/>
          </a:xfrm>
          <a:custGeom>
            <a:avLst/>
            <a:gdLst/>
            <a:ahLst/>
            <a:cxnLst/>
            <a:rect l="l" t="t" r="r" b="b"/>
            <a:pathLst>
              <a:path w="7683897" h="8832065">
                <a:moveTo>
                  <a:pt x="0" y="0"/>
                </a:moveTo>
                <a:lnTo>
                  <a:pt x="7683897" y="0"/>
                </a:lnTo>
                <a:lnTo>
                  <a:pt x="7683897" y="8832066"/>
                </a:lnTo>
                <a:lnTo>
                  <a:pt x="0" y="8832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9012337" y="4038132"/>
            <a:ext cx="7506154" cy="2136837"/>
            <a:chOff x="0" y="0"/>
            <a:chExt cx="1976930" cy="562788"/>
          </a:xfrm>
        </p:grpSpPr>
        <p:sp>
          <p:nvSpPr>
            <p:cNvPr id="12" name="Freeform 12"/>
            <p:cNvSpPr/>
            <p:nvPr/>
          </p:nvSpPr>
          <p:spPr>
            <a:xfrm>
              <a:off x="0" y="0"/>
              <a:ext cx="1976930" cy="562788"/>
            </a:xfrm>
            <a:custGeom>
              <a:avLst/>
              <a:gdLst/>
              <a:ahLst/>
              <a:cxnLst/>
              <a:rect l="l" t="t" r="r" b="b"/>
              <a:pathLst>
                <a:path w="1976930" h="562788">
                  <a:moveTo>
                    <a:pt x="29911" y="0"/>
                  </a:moveTo>
                  <a:lnTo>
                    <a:pt x="1947019" y="0"/>
                  </a:lnTo>
                  <a:cubicBezTo>
                    <a:pt x="1954952" y="0"/>
                    <a:pt x="1962559" y="3151"/>
                    <a:pt x="1968169" y="8761"/>
                  </a:cubicBezTo>
                  <a:cubicBezTo>
                    <a:pt x="1973778" y="14370"/>
                    <a:pt x="1976930" y="21978"/>
                    <a:pt x="1976930" y="29911"/>
                  </a:cubicBezTo>
                  <a:lnTo>
                    <a:pt x="1976930" y="532878"/>
                  </a:lnTo>
                  <a:cubicBezTo>
                    <a:pt x="1976930" y="540810"/>
                    <a:pt x="1973778" y="548418"/>
                    <a:pt x="1968169" y="554028"/>
                  </a:cubicBezTo>
                  <a:cubicBezTo>
                    <a:pt x="1962559" y="559637"/>
                    <a:pt x="1954952" y="562788"/>
                    <a:pt x="1947019" y="562788"/>
                  </a:cubicBezTo>
                  <a:lnTo>
                    <a:pt x="29911" y="562788"/>
                  </a:lnTo>
                  <a:cubicBezTo>
                    <a:pt x="21978" y="562788"/>
                    <a:pt x="14370" y="559637"/>
                    <a:pt x="8761" y="554028"/>
                  </a:cubicBezTo>
                  <a:cubicBezTo>
                    <a:pt x="3151" y="548418"/>
                    <a:pt x="0" y="540810"/>
                    <a:pt x="0" y="532878"/>
                  </a:cubicBezTo>
                  <a:lnTo>
                    <a:pt x="0" y="29911"/>
                  </a:lnTo>
                  <a:cubicBezTo>
                    <a:pt x="0" y="21978"/>
                    <a:pt x="3151" y="14370"/>
                    <a:pt x="8761" y="8761"/>
                  </a:cubicBezTo>
                  <a:cubicBezTo>
                    <a:pt x="14370" y="3151"/>
                    <a:pt x="21978" y="0"/>
                    <a:pt x="29911" y="0"/>
                  </a:cubicBezTo>
                  <a:close/>
                </a:path>
              </a:pathLst>
            </a:custGeom>
            <a:solidFill>
              <a:srgbClr val="000000">
                <a:alpha val="0"/>
              </a:srgbClr>
            </a:solidFill>
            <a:ln w="47625" cap="rnd">
              <a:solidFill>
                <a:srgbClr val="065131"/>
              </a:solidFill>
              <a:prstDash val="solid"/>
              <a:round/>
            </a:ln>
          </p:spPr>
        </p:sp>
        <p:sp>
          <p:nvSpPr>
            <p:cNvPr id="13" name="TextBox 13"/>
            <p:cNvSpPr txBox="1"/>
            <p:nvPr/>
          </p:nvSpPr>
          <p:spPr>
            <a:xfrm>
              <a:off x="0" y="-38100"/>
              <a:ext cx="1976930" cy="600888"/>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1769509" y="6375789"/>
            <a:ext cx="14748983" cy="2593660"/>
            <a:chOff x="0" y="0"/>
            <a:chExt cx="3884506" cy="683104"/>
          </a:xfrm>
        </p:grpSpPr>
        <p:sp>
          <p:nvSpPr>
            <p:cNvPr id="15" name="Freeform 15"/>
            <p:cNvSpPr/>
            <p:nvPr/>
          </p:nvSpPr>
          <p:spPr>
            <a:xfrm>
              <a:off x="0" y="0"/>
              <a:ext cx="3884506" cy="683104"/>
            </a:xfrm>
            <a:custGeom>
              <a:avLst/>
              <a:gdLst/>
              <a:ahLst/>
              <a:cxnLst/>
              <a:rect l="l" t="t" r="r" b="b"/>
              <a:pathLst>
                <a:path w="3884506" h="683104">
                  <a:moveTo>
                    <a:pt x="15222" y="0"/>
                  </a:moveTo>
                  <a:lnTo>
                    <a:pt x="3869283" y="0"/>
                  </a:lnTo>
                  <a:cubicBezTo>
                    <a:pt x="3877690" y="0"/>
                    <a:pt x="3884506" y="6815"/>
                    <a:pt x="3884506" y="15222"/>
                  </a:cubicBezTo>
                  <a:lnTo>
                    <a:pt x="3884506" y="667881"/>
                  </a:lnTo>
                  <a:cubicBezTo>
                    <a:pt x="3884506" y="676289"/>
                    <a:pt x="3877690" y="683104"/>
                    <a:pt x="3869283" y="683104"/>
                  </a:cubicBezTo>
                  <a:lnTo>
                    <a:pt x="15222" y="683104"/>
                  </a:lnTo>
                  <a:cubicBezTo>
                    <a:pt x="6815" y="683104"/>
                    <a:pt x="0" y="676289"/>
                    <a:pt x="0" y="667881"/>
                  </a:cubicBezTo>
                  <a:lnTo>
                    <a:pt x="0" y="15222"/>
                  </a:lnTo>
                  <a:cubicBezTo>
                    <a:pt x="0" y="6815"/>
                    <a:pt x="6815" y="0"/>
                    <a:pt x="15222" y="0"/>
                  </a:cubicBezTo>
                  <a:close/>
                </a:path>
              </a:pathLst>
            </a:custGeom>
            <a:solidFill>
              <a:srgbClr val="000000">
                <a:alpha val="0"/>
              </a:srgbClr>
            </a:solidFill>
            <a:ln w="47625" cap="rnd">
              <a:solidFill>
                <a:srgbClr val="065131"/>
              </a:solidFill>
              <a:prstDash val="solid"/>
              <a:round/>
            </a:ln>
          </p:spPr>
        </p:sp>
        <p:sp>
          <p:nvSpPr>
            <p:cNvPr id="16" name="TextBox 16"/>
            <p:cNvSpPr txBox="1"/>
            <p:nvPr/>
          </p:nvSpPr>
          <p:spPr>
            <a:xfrm>
              <a:off x="0" y="-38100"/>
              <a:ext cx="3884506" cy="721204"/>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9389825" y="5393575"/>
            <a:ext cx="6726805" cy="641201"/>
          </a:xfrm>
          <a:prstGeom prst="rect">
            <a:avLst/>
          </a:prstGeom>
        </p:spPr>
        <p:txBody>
          <a:bodyPr lIns="0" tIns="0" rIns="0" bIns="0" rtlCol="0" anchor="t">
            <a:spAutoFit/>
          </a:bodyPr>
          <a:lstStyle/>
          <a:p>
            <a:pPr lvl="0" algn="just">
              <a:lnSpc>
                <a:spcPts val="2520"/>
              </a:lnSpc>
              <a:spcBef>
                <a:spcPct val="0"/>
              </a:spcBef>
            </a:pPr>
            <a:r>
              <a:rPr lang="en-US" sz="2400" dirty="0"/>
              <a:t>It combines electronics, mechanical components, and software.</a:t>
            </a:r>
            <a:endParaRPr lang="en-US" sz="2100" dirty="0">
              <a:solidFill>
                <a:srgbClr val="000000"/>
              </a:solidFill>
              <a:latin typeface="Arimo"/>
              <a:ea typeface="Arimo"/>
              <a:cs typeface="Arimo"/>
              <a:sym typeface="Arimo"/>
            </a:endParaRPr>
          </a:p>
        </p:txBody>
      </p:sp>
      <p:sp>
        <p:nvSpPr>
          <p:cNvPr id="18" name="TextBox 18"/>
          <p:cNvSpPr txBox="1"/>
          <p:nvPr/>
        </p:nvSpPr>
        <p:spPr>
          <a:xfrm>
            <a:off x="9421261" y="4299930"/>
            <a:ext cx="6852770" cy="1077218"/>
          </a:xfrm>
          <a:prstGeom prst="rect">
            <a:avLst/>
          </a:prstGeom>
        </p:spPr>
        <p:txBody>
          <a:bodyPr lIns="0" tIns="0" rIns="0" bIns="0" rtlCol="0" anchor="t">
            <a:spAutoFit/>
          </a:bodyPr>
          <a:lstStyle/>
          <a:p>
            <a:pPr>
              <a:lnSpc>
                <a:spcPts val="4150"/>
              </a:lnSpc>
            </a:pPr>
            <a:r>
              <a:rPr lang="en-US" sz="3600" b="1" dirty="0">
                <a:solidFill>
                  <a:srgbClr val="003E1C"/>
                </a:solidFill>
              </a:rPr>
              <a:t>Which three components does a CNC Machine project combine?</a:t>
            </a:r>
            <a:endParaRPr lang="en-US" sz="3458" b="1" dirty="0">
              <a:solidFill>
                <a:srgbClr val="003E1C"/>
              </a:solidFill>
              <a:latin typeface="Arimo Bold"/>
              <a:ea typeface="Arimo Bold"/>
              <a:cs typeface="Arimo Bold"/>
              <a:sym typeface="Arimo Bold"/>
            </a:endParaRPr>
          </a:p>
        </p:txBody>
      </p:sp>
      <p:sp>
        <p:nvSpPr>
          <p:cNvPr id="19" name="TextBox 19"/>
          <p:cNvSpPr txBox="1"/>
          <p:nvPr/>
        </p:nvSpPr>
        <p:spPr>
          <a:xfrm>
            <a:off x="2243537" y="7299912"/>
            <a:ext cx="13972468" cy="1282402"/>
          </a:xfrm>
          <a:prstGeom prst="rect">
            <a:avLst/>
          </a:prstGeom>
        </p:spPr>
        <p:txBody>
          <a:bodyPr lIns="0" tIns="0" rIns="0" bIns="0" rtlCol="0" anchor="t">
            <a:spAutoFit/>
          </a:bodyPr>
          <a:lstStyle/>
          <a:p>
            <a:pPr lvl="0" algn="just">
              <a:lnSpc>
                <a:spcPts val="2520"/>
              </a:lnSpc>
              <a:spcBef>
                <a:spcPct val="0"/>
              </a:spcBef>
            </a:pPr>
            <a:r>
              <a:rPr lang="en-US" sz="2400" dirty="0"/>
              <a:t>The CNC </a:t>
            </a:r>
            <a:r>
              <a:rPr lang="en-US" sz="2400" b="1" dirty="0">
                <a:solidFill>
                  <a:srgbClr val="003E1C"/>
                </a:solidFill>
              </a:rPr>
              <a:t>Machine</a:t>
            </a:r>
            <a:r>
              <a:rPr lang="en-US" sz="2400" dirty="0"/>
              <a:t> is considered both educational and practical because it teaches students about electronics, mechanical systems, and programming in a hands-on way. It helps in understanding automation through real components like motors and microcontrollers. It can be used practically for tasks like drawing, engraving, and cutting with high accuracy. This makes it useful in both learning environments and small-scale production.</a:t>
            </a:r>
            <a:endParaRPr lang="en-US" sz="2100" dirty="0">
              <a:solidFill>
                <a:srgbClr val="000000"/>
              </a:solidFill>
              <a:latin typeface="Arimo"/>
              <a:ea typeface="Arimo"/>
              <a:cs typeface="Arimo"/>
              <a:sym typeface="Arimo"/>
            </a:endParaRPr>
          </a:p>
        </p:txBody>
      </p:sp>
      <p:sp>
        <p:nvSpPr>
          <p:cNvPr id="20" name="TextBox 20"/>
          <p:cNvSpPr txBox="1"/>
          <p:nvPr/>
        </p:nvSpPr>
        <p:spPr>
          <a:xfrm>
            <a:off x="2176945" y="6552564"/>
            <a:ext cx="13465136" cy="538609"/>
          </a:xfrm>
          <a:prstGeom prst="rect">
            <a:avLst/>
          </a:prstGeom>
        </p:spPr>
        <p:txBody>
          <a:bodyPr lIns="0" tIns="0" rIns="0" bIns="0" rtlCol="0" anchor="t">
            <a:spAutoFit/>
          </a:bodyPr>
          <a:lstStyle/>
          <a:p>
            <a:pPr>
              <a:lnSpc>
                <a:spcPts val="4150"/>
              </a:lnSpc>
            </a:pPr>
            <a:r>
              <a:rPr lang="en-US" sz="3600" b="1" dirty="0">
                <a:solidFill>
                  <a:srgbClr val="003E1C"/>
                </a:solidFill>
              </a:rPr>
              <a:t>Why is the CNC Machine considered both educational and practical?</a:t>
            </a:r>
            <a:endParaRPr lang="en-US" sz="3458" b="1" dirty="0">
              <a:solidFill>
                <a:srgbClr val="003E1C"/>
              </a:solidFill>
              <a:latin typeface="Arimo Bold"/>
              <a:ea typeface="Arimo Bold"/>
              <a:cs typeface="Arimo Bold"/>
              <a:sym typeface="Arimo Bold"/>
            </a:endParaRPr>
          </a:p>
        </p:txBody>
      </p:sp>
      <p:grpSp>
        <p:nvGrpSpPr>
          <p:cNvPr id="21" name="Group 21"/>
          <p:cNvGrpSpPr/>
          <p:nvPr/>
        </p:nvGrpSpPr>
        <p:grpSpPr>
          <a:xfrm rot="-2700000">
            <a:off x="-3955171" y="9405417"/>
            <a:ext cx="7166904" cy="5969095"/>
            <a:chOff x="0" y="0"/>
            <a:chExt cx="1005388" cy="837357"/>
          </a:xfrm>
        </p:grpSpPr>
        <p:sp>
          <p:nvSpPr>
            <p:cNvPr id="22" name="Freeform 22"/>
            <p:cNvSpPr/>
            <p:nvPr/>
          </p:nvSpPr>
          <p:spPr>
            <a:xfrm>
              <a:off x="0" y="0"/>
              <a:ext cx="1005388" cy="837357"/>
            </a:xfrm>
            <a:custGeom>
              <a:avLst/>
              <a:gdLst/>
              <a:ahLst/>
              <a:cxnLst/>
              <a:rect l="l" t="t" r="r" b="b"/>
              <a:pathLst>
                <a:path w="1005388" h="837357">
                  <a:moveTo>
                    <a:pt x="105863" y="0"/>
                  </a:moveTo>
                  <a:lnTo>
                    <a:pt x="899525" y="0"/>
                  </a:lnTo>
                  <a:cubicBezTo>
                    <a:pt x="957992" y="0"/>
                    <a:pt x="1005388" y="47396"/>
                    <a:pt x="1005388" y="105863"/>
                  </a:cubicBezTo>
                  <a:lnTo>
                    <a:pt x="1005388" y="731494"/>
                  </a:lnTo>
                  <a:cubicBezTo>
                    <a:pt x="1005388" y="759571"/>
                    <a:pt x="994235" y="786498"/>
                    <a:pt x="974382" y="806351"/>
                  </a:cubicBezTo>
                  <a:cubicBezTo>
                    <a:pt x="954529" y="826204"/>
                    <a:pt x="927602" y="837357"/>
                    <a:pt x="899525" y="837357"/>
                  </a:cubicBezTo>
                  <a:lnTo>
                    <a:pt x="105863" y="837357"/>
                  </a:lnTo>
                  <a:cubicBezTo>
                    <a:pt x="47396" y="837357"/>
                    <a:pt x="0" y="789961"/>
                    <a:pt x="0" y="731494"/>
                  </a:cubicBezTo>
                  <a:lnTo>
                    <a:pt x="0" y="105863"/>
                  </a:lnTo>
                  <a:cubicBezTo>
                    <a:pt x="0" y="47396"/>
                    <a:pt x="47396" y="0"/>
                    <a:pt x="105863" y="0"/>
                  </a:cubicBezTo>
                  <a:close/>
                </a:path>
              </a:pathLst>
            </a:custGeom>
            <a:solidFill>
              <a:srgbClr val="0E664E"/>
            </a:solidFill>
            <a:ln cap="rnd">
              <a:noFill/>
              <a:prstDash val="solid"/>
              <a:round/>
            </a:ln>
          </p:spPr>
        </p:sp>
        <p:sp>
          <p:nvSpPr>
            <p:cNvPr id="23" name="TextBox 23"/>
            <p:cNvSpPr txBox="1"/>
            <p:nvPr/>
          </p:nvSpPr>
          <p:spPr>
            <a:xfrm>
              <a:off x="0" y="-38100"/>
              <a:ext cx="1005388" cy="875457"/>
            </a:xfrm>
            <a:prstGeom prst="rect">
              <a:avLst/>
            </a:prstGeom>
          </p:spPr>
          <p:txBody>
            <a:bodyPr lIns="47447" tIns="47447" rIns="47447" bIns="47447" rtlCol="0" anchor="ctr"/>
            <a:lstStyle/>
            <a:p>
              <a:pPr algn="ctr">
                <a:lnSpc>
                  <a:spcPts val="2660"/>
                </a:lnSpc>
                <a:spcBef>
                  <a:spcPct val="0"/>
                </a:spcBef>
              </a:pPr>
              <a:endParaRPr/>
            </a:p>
          </p:txBody>
        </p:sp>
      </p:grpSp>
      <p:grpSp>
        <p:nvGrpSpPr>
          <p:cNvPr id="24" name="Group 24"/>
          <p:cNvGrpSpPr/>
          <p:nvPr/>
        </p:nvGrpSpPr>
        <p:grpSpPr>
          <a:xfrm rot="-2700000">
            <a:off x="-3450003" y="10262099"/>
            <a:ext cx="7166904" cy="5969095"/>
            <a:chOff x="0" y="0"/>
            <a:chExt cx="1005388" cy="837357"/>
          </a:xfrm>
        </p:grpSpPr>
        <p:sp>
          <p:nvSpPr>
            <p:cNvPr id="25" name="Freeform 25"/>
            <p:cNvSpPr/>
            <p:nvPr/>
          </p:nvSpPr>
          <p:spPr>
            <a:xfrm>
              <a:off x="0" y="0"/>
              <a:ext cx="1005388" cy="837357"/>
            </a:xfrm>
            <a:custGeom>
              <a:avLst/>
              <a:gdLst/>
              <a:ahLst/>
              <a:cxnLst/>
              <a:rect l="l" t="t" r="r" b="b"/>
              <a:pathLst>
                <a:path w="1005388" h="837357">
                  <a:moveTo>
                    <a:pt x="105863" y="0"/>
                  </a:moveTo>
                  <a:lnTo>
                    <a:pt x="899525" y="0"/>
                  </a:lnTo>
                  <a:cubicBezTo>
                    <a:pt x="957992" y="0"/>
                    <a:pt x="1005388" y="47396"/>
                    <a:pt x="1005388" y="105863"/>
                  </a:cubicBezTo>
                  <a:lnTo>
                    <a:pt x="1005388" y="731494"/>
                  </a:lnTo>
                  <a:cubicBezTo>
                    <a:pt x="1005388" y="759571"/>
                    <a:pt x="994235" y="786498"/>
                    <a:pt x="974382" y="806351"/>
                  </a:cubicBezTo>
                  <a:cubicBezTo>
                    <a:pt x="954529" y="826204"/>
                    <a:pt x="927602" y="837357"/>
                    <a:pt x="899525" y="837357"/>
                  </a:cubicBezTo>
                  <a:lnTo>
                    <a:pt x="105863" y="837357"/>
                  </a:lnTo>
                  <a:cubicBezTo>
                    <a:pt x="47396" y="837357"/>
                    <a:pt x="0" y="789961"/>
                    <a:pt x="0" y="731494"/>
                  </a:cubicBezTo>
                  <a:lnTo>
                    <a:pt x="0" y="105863"/>
                  </a:lnTo>
                  <a:cubicBezTo>
                    <a:pt x="0" y="47396"/>
                    <a:pt x="47396" y="0"/>
                    <a:pt x="105863" y="0"/>
                  </a:cubicBezTo>
                  <a:close/>
                </a:path>
              </a:pathLst>
            </a:custGeom>
            <a:solidFill>
              <a:srgbClr val="35CD64"/>
            </a:solidFill>
            <a:ln cap="rnd">
              <a:noFill/>
              <a:prstDash val="solid"/>
              <a:round/>
            </a:ln>
          </p:spPr>
        </p:sp>
        <p:sp>
          <p:nvSpPr>
            <p:cNvPr id="26" name="TextBox 26"/>
            <p:cNvSpPr txBox="1"/>
            <p:nvPr/>
          </p:nvSpPr>
          <p:spPr>
            <a:xfrm>
              <a:off x="0" y="-38100"/>
              <a:ext cx="1005388" cy="875457"/>
            </a:xfrm>
            <a:prstGeom prst="rect">
              <a:avLst/>
            </a:prstGeom>
          </p:spPr>
          <p:txBody>
            <a:bodyPr lIns="47447" tIns="47447" rIns="47447" bIns="47447" rtlCol="0" anchor="ctr"/>
            <a:lstStyle/>
            <a:p>
              <a:pPr algn="ctr">
                <a:lnSpc>
                  <a:spcPts val="2660"/>
                </a:lnSpc>
                <a:spcBef>
                  <a:spcPct val="0"/>
                </a:spcBef>
              </a:pPr>
              <a:endParaRPr/>
            </a:p>
          </p:txBody>
        </p:sp>
      </p:grpSp>
      <p:grpSp>
        <p:nvGrpSpPr>
          <p:cNvPr id="27" name="Group 27"/>
          <p:cNvGrpSpPr/>
          <p:nvPr/>
        </p:nvGrpSpPr>
        <p:grpSpPr>
          <a:xfrm rot="-2700000">
            <a:off x="12138148" y="-3171287"/>
            <a:ext cx="5121259" cy="4801805"/>
            <a:chOff x="0" y="0"/>
            <a:chExt cx="816190" cy="765277"/>
          </a:xfrm>
        </p:grpSpPr>
        <p:sp>
          <p:nvSpPr>
            <p:cNvPr id="28" name="Freeform 28"/>
            <p:cNvSpPr/>
            <p:nvPr/>
          </p:nvSpPr>
          <p:spPr>
            <a:xfrm>
              <a:off x="0" y="0"/>
              <a:ext cx="816190" cy="765277"/>
            </a:xfrm>
            <a:custGeom>
              <a:avLst/>
              <a:gdLst/>
              <a:ahLst/>
              <a:cxnLst/>
              <a:rect l="l" t="t" r="r" b="b"/>
              <a:pathLst>
                <a:path w="816190" h="765277">
                  <a:moveTo>
                    <a:pt x="148149" y="0"/>
                  </a:moveTo>
                  <a:lnTo>
                    <a:pt x="668041" y="0"/>
                  </a:lnTo>
                  <a:cubicBezTo>
                    <a:pt x="707332" y="0"/>
                    <a:pt x="745015" y="15608"/>
                    <a:pt x="772798" y="43392"/>
                  </a:cubicBezTo>
                  <a:cubicBezTo>
                    <a:pt x="800581" y="71175"/>
                    <a:pt x="816190" y="108857"/>
                    <a:pt x="816190" y="148149"/>
                  </a:cubicBezTo>
                  <a:lnTo>
                    <a:pt x="816190" y="617128"/>
                  </a:lnTo>
                  <a:cubicBezTo>
                    <a:pt x="816190" y="698949"/>
                    <a:pt x="749861" y="765277"/>
                    <a:pt x="668041" y="765277"/>
                  </a:cubicBezTo>
                  <a:lnTo>
                    <a:pt x="148149" y="765277"/>
                  </a:lnTo>
                  <a:cubicBezTo>
                    <a:pt x="108857" y="765277"/>
                    <a:pt x="71175" y="749669"/>
                    <a:pt x="43392" y="721885"/>
                  </a:cubicBezTo>
                  <a:cubicBezTo>
                    <a:pt x="15608" y="694102"/>
                    <a:pt x="0" y="656420"/>
                    <a:pt x="0" y="617128"/>
                  </a:cubicBezTo>
                  <a:lnTo>
                    <a:pt x="0" y="148149"/>
                  </a:lnTo>
                  <a:cubicBezTo>
                    <a:pt x="0" y="108857"/>
                    <a:pt x="15608" y="71175"/>
                    <a:pt x="43392" y="43392"/>
                  </a:cubicBezTo>
                  <a:cubicBezTo>
                    <a:pt x="71175" y="15608"/>
                    <a:pt x="108857" y="0"/>
                    <a:pt x="148149" y="0"/>
                  </a:cubicBezTo>
                  <a:close/>
                </a:path>
              </a:pathLst>
            </a:custGeom>
            <a:solidFill>
              <a:srgbClr val="35CD64"/>
            </a:solidFill>
            <a:ln cap="rnd">
              <a:noFill/>
              <a:prstDash val="solid"/>
              <a:round/>
            </a:ln>
          </p:spPr>
        </p:sp>
        <p:sp>
          <p:nvSpPr>
            <p:cNvPr id="29" name="TextBox 29"/>
            <p:cNvSpPr txBox="1"/>
            <p:nvPr/>
          </p:nvSpPr>
          <p:spPr>
            <a:xfrm>
              <a:off x="0" y="-38100"/>
              <a:ext cx="816190" cy="803377"/>
            </a:xfrm>
            <a:prstGeom prst="rect">
              <a:avLst/>
            </a:prstGeom>
          </p:spPr>
          <p:txBody>
            <a:bodyPr lIns="41763" tIns="41763" rIns="41763" bIns="41763" rtlCol="0" anchor="ctr"/>
            <a:lstStyle/>
            <a:p>
              <a:pPr algn="ctr">
                <a:lnSpc>
                  <a:spcPts val="2660"/>
                </a:lnSpc>
                <a:spcBef>
                  <a:spcPct val="0"/>
                </a:spcBef>
              </a:pPr>
              <a:endParaRPr/>
            </a:p>
          </p:txBody>
        </p:sp>
      </p:grpSp>
      <p:grpSp>
        <p:nvGrpSpPr>
          <p:cNvPr id="30" name="Group 30"/>
          <p:cNvGrpSpPr/>
          <p:nvPr/>
        </p:nvGrpSpPr>
        <p:grpSpPr>
          <a:xfrm rot="-2700000">
            <a:off x="12721785" y="-4941808"/>
            <a:ext cx="7737582" cy="7254927"/>
            <a:chOff x="0" y="0"/>
            <a:chExt cx="1233160" cy="1156238"/>
          </a:xfrm>
        </p:grpSpPr>
        <p:sp>
          <p:nvSpPr>
            <p:cNvPr id="31" name="Freeform 31"/>
            <p:cNvSpPr/>
            <p:nvPr/>
          </p:nvSpPr>
          <p:spPr>
            <a:xfrm>
              <a:off x="0" y="0"/>
              <a:ext cx="1233160" cy="1156238"/>
            </a:xfrm>
            <a:custGeom>
              <a:avLst/>
              <a:gdLst/>
              <a:ahLst/>
              <a:cxnLst/>
              <a:rect l="l" t="t" r="r" b="b"/>
              <a:pathLst>
                <a:path w="1233160" h="1156238">
                  <a:moveTo>
                    <a:pt x="98055" y="0"/>
                  </a:moveTo>
                  <a:lnTo>
                    <a:pt x="1135105" y="0"/>
                  </a:lnTo>
                  <a:cubicBezTo>
                    <a:pt x="1189260" y="0"/>
                    <a:pt x="1233160" y="43901"/>
                    <a:pt x="1233160" y="98055"/>
                  </a:cubicBezTo>
                  <a:lnTo>
                    <a:pt x="1233160" y="1058183"/>
                  </a:lnTo>
                  <a:cubicBezTo>
                    <a:pt x="1233160" y="1084189"/>
                    <a:pt x="1222830" y="1109130"/>
                    <a:pt x="1204441" y="1127518"/>
                  </a:cubicBezTo>
                  <a:cubicBezTo>
                    <a:pt x="1186052" y="1145907"/>
                    <a:pt x="1161111" y="1156238"/>
                    <a:pt x="1135105" y="1156238"/>
                  </a:cubicBezTo>
                  <a:lnTo>
                    <a:pt x="98055" y="1156238"/>
                  </a:lnTo>
                  <a:cubicBezTo>
                    <a:pt x="43901" y="1156238"/>
                    <a:pt x="0" y="1112337"/>
                    <a:pt x="0" y="1058183"/>
                  </a:cubicBezTo>
                  <a:lnTo>
                    <a:pt x="0" y="98055"/>
                  </a:lnTo>
                  <a:cubicBezTo>
                    <a:pt x="0" y="72049"/>
                    <a:pt x="10331" y="47108"/>
                    <a:pt x="28720" y="28720"/>
                  </a:cubicBezTo>
                  <a:cubicBezTo>
                    <a:pt x="47108" y="10331"/>
                    <a:pt x="72049" y="0"/>
                    <a:pt x="98055" y="0"/>
                  </a:cubicBezTo>
                  <a:close/>
                </a:path>
              </a:pathLst>
            </a:custGeom>
            <a:solidFill>
              <a:srgbClr val="0E664E"/>
            </a:solidFill>
            <a:ln cap="rnd">
              <a:noFill/>
              <a:prstDash val="solid"/>
              <a:round/>
            </a:ln>
          </p:spPr>
        </p:sp>
        <p:sp>
          <p:nvSpPr>
            <p:cNvPr id="32" name="TextBox 32"/>
            <p:cNvSpPr txBox="1"/>
            <p:nvPr/>
          </p:nvSpPr>
          <p:spPr>
            <a:xfrm>
              <a:off x="0" y="-38100"/>
              <a:ext cx="1233160" cy="1194338"/>
            </a:xfrm>
            <a:prstGeom prst="rect">
              <a:avLst/>
            </a:prstGeom>
          </p:spPr>
          <p:txBody>
            <a:bodyPr lIns="41763" tIns="41763" rIns="41763" bIns="41763" rtlCol="0" anchor="ctr"/>
            <a:lstStyle/>
            <a:p>
              <a:pPr algn="ctr">
                <a:lnSpc>
                  <a:spcPts val="2660"/>
                </a:lnSpc>
                <a:spcBef>
                  <a:spcPct val="0"/>
                </a:spcBef>
              </a:pPr>
              <a:endParaRPr/>
            </a:p>
          </p:txBody>
        </p:sp>
      </p:grpSp>
      <p:sp>
        <p:nvSpPr>
          <p:cNvPr id="33" name="AutoShape 33"/>
          <p:cNvSpPr/>
          <p:nvPr/>
        </p:nvSpPr>
        <p:spPr>
          <a:xfrm flipV="1">
            <a:off x="16146353" y="-2503964"/>
            <a:ext cx="3774058" cy="3774058"/>
          </a:xfrm>
          <a:prstGeom prst="line">
            <a:avLst/>
          </a:prstGeom>
          <a:ln w="57150" cap="flat">
            <a:solidFill>
              <a:srgbClr val="35CD64"/>
            </a:solidFill>
            <a:prstDash val="solid"/>
            <a:headEnd type="oval" w="lg" len="lg"/>
            <a:tailEnd type="none" w="sm" len="sm"/>
          </a:ln>
        </p:spPr>
      </p:sp>
      <p:sp>
        <p:nvSpPr>
          <p:cNvPr id="34" name="AutoShape 34"/>
          <p:cNvSpPr/>
          <p:nvPr/>
        </p:nvSpPr>
        <p:spPr>
          <a:xfrm flipV="1">
            <a:off x="15681337" y="-1254100"/>
            <a:ext cx="3774058" cy="3774058"/>
          </a:xfrm>
          <a:prstGeom prst="line">
            <a:avLst/>
          </a:prstGeom>
          <a:ln w="57150" cap="flat">
            <a:solidFill>
              <a:srgbClr val="35CD64"/>
            </a:solidFill>
            <a:prstDash val="solid"/>
            <a:headEnd type="oval" w="lg" len="lg"/>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64134">
            <a:off x="74899" y="6526819"/>
            <a:ext cx="7181485" cy="8254580"/>
          </a:xfrm>
          <a:custGeom>
            <a:avLst/>
            <a:gdLst/>
            <a:ahLst/>
            <a:cxnLst/>
            <a:rect l="l" t="t" r="r" b="b"/>
            <a:pathLst>
              <a:path w="7181485" h="8254580">
                <a:moveTo>
                  <a:pt x="0" y="0"/>
                </a:moveTo>
                <a:lnTo>
                  <a:pt x="7181485" y="0"/>
                </a:lnTo>
                <a:lnTo>
                  <a:pt x="7181485" y="8254580"/>
                </a:lnTo>
                <a:lnTo>
                  <a:pt x="0" y="8254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2700000">
            <a:off x="-1828844" y="5110742"/>
            <a:ext cx="6140822" cy="5757769"/>
            <a:chOff x="0" y="0"/>
            <a:chExt cx="1233160" cy="1156238"/>
          </a:xfrm>
        </p:grpSpPr>
        <p:sp>
          <p:nvSpPr>
            <p:cNvPr id="4" name="Freeform 4"/>
            <p:cNvSpPr/>
            <p:nvPr/>
          </p:nvSpPr>
          <p:spPr>
            <a:xfrm>
              <a:off x="0" y="0"/>
              <a:ext cx="1233160" cy="1156238"/>
            </a:xfrm>
            <a:custGeom>
              <a:avLst/>
              <a:gdLst/>
              <a:ahLst/>
              <a:cxnLst/>
              <a:rect l="l" t="t" r="r" b="b"/>
              <a:pathLst>
                <a:path w="1233160" h="1156238">
                  <a:moveTo>
                    <a:pt x="123552" y="0"/>
                  </a:moveTo>
                  <a:lnTo>
                    <a:pt x="1109609" y="0"/>
                  </a:lnTo>
                  <a:cubicBezTo>
                    <a:pt x="1177844" y="0"/>
                    <a:pt x="1233160" y="55316"/>
                    <a:pt x="1233160" y="123552"/>
                  </a:cubicBezTo>
                  <a:lnTo>
                    <a:pt x="1233160" y="1032687"/>
                  </a:lnTo>
                  <a:cubicBezTo>
                    <a:pt x="1233160" y="1100922"/>
                    <a:pt x="1177844" y="1156238"/>
                    <a:pt x="1109609" y="1156238"/>
                  </a:cubicBezTo>
                  <a:lnTo>
                    <a:pt x="123552" y="1156238"/>
                  </a:lnTo>
                  <a:cubicBezTo>
                    <a:pt x="55316" y="1156238"/>
                    <a:pt x="0" y="1100922"/>
                    <a:pt x="0" y="1032687"/>
                  </a:cubicBezTo>
                  <a:lnTo>
                    <a:pt x="0" y="123552"/>
                  </a:lnTo>
                  <a:cubicBezTo>
                    <a:pt x="0" y="55316"/>
                    <a:pt x="55316" y="0"/>
                    <a:pt x="123552" y="0"/>
                  </a:cubicBezTo>
                  <a:close/>
                </a:path>
              </a:pathLst>
            </a:custGeom>
            <a:solidFill>
              <a:srgbClr val="0E664E"/>
            </a:solidFill>
            <a:ln cap="rnd">
              <a:noFill/>
              <a:prstDash val="solid"/>
              <a:round/>
            </a:ln>
          </p:spPr>
        </p:sp>
        <p:sp>
          <p:nvSpPr>
            <p:cNvPr id="5" name="TextBox 5"/>
            <p:cNvSpPr txBox="1"/>
            <p:nvPr/>
          </p:nvSpPr>
          <p:spPr>
            <a:xfrm>
              <a:off x="0" y="-38100"/>
              <a:ext cx="1233160" cy="1194338"/>
            </a:xfrm>
            <a:prstGeom prst="rect">
              <a:avLst/>
            </a:prstGeom>
          </p:spPr>
          <p:txBody>
            <a:bodyPr lIns="33145" tIns="33145" rIns="33145" bIns="33145" rtlCol="0" anchor="ctr"/>
            <a:lstStyle/>
            <a:p>
              <a:pPr algn="ctr">
                <a:lnSpc>
                  <a:spcPts val="2660"/>
                </a:lnSpc>
                <a:spcBef>
                  <a:spcPct val="0"/>
                </a:spcBef>
              </a:pPr>
              <a:endParaRPr/>
            </a:p>
          </p:txBody>
        </p:sp>
      </p:grpSp>
      <p:grpSp>
        <p:nvGrpSpPr>
          <p:cNvPr id="6" name="Group 6"/>
          <p:cNvGrpSpPr/>
          <p:nvPr/>
        </p:nvGrpSpPr>
        <p:grpSpPr>
          <a:xfrm rot="-2700000">
            <a:off x="191246" y="6933176"/>
            <a:ext cx="3659523" cy="2815721"/>
            <a:chOff x="0" y="0"/>
            <a:chExt cx="646853" cy="497703"/>
          </a:xfrm>
        </p:grpSpPr>
        <p:sp>
          <p:nvSpPr>
            <p:cNvPr id="7" name="Freeform 7"/>
            <p:cNvSpPr/>
            <p:nvPr/>
          </p:nvSpPr>
          <p:spPr>
            <a:xfrm>
              <a:off x="0" y="0"/>
              <a:ext cx="646853" cy="497703"/>
            </a:xfrm>
            <a:custGeom>
              <a:avLst/>
              <a:gdLst/>
              <a:ahLst/>
              <a:cxnLst/>
              <a:rect l="l" t="t" r="r" b="b"/>
              <a:pathLst>
                <a:path w="646853" h="497703">
                  <a:moveTo>
                    <a:pt x="150204" y="0"/>
                  </a:moveTo>
                  <a:lnTo>
                    <a:pt x="496648" y="0"/>
                  </a:lnTo>
                  <a:cubicBezTo>
                    <a:pt x="579604" y="0"/>
                    <a:pt x="646853" y="67249"/>
                    <a:pt x="646853" y="150204"/>
                  </a:cubicBezTo>
                  <a:lnTo>
                    <a:pt x="646853" y="347499"/>
                  </a:lnTo>
                  <a:cubicBezTo>
                    <a:pt x="646853" y="430455"/>
                    <a:pt x="579604" y="497703"/>
                    <a:pt x="496648" y="497703"/>
                  </a:cubicBezTo>
                  <a:lnTo>
                    <a:pt x="150204" y="497703"/>
                  </a:lnTo>
                  <a:cubicBezTo>
                    <a:pt x="67249" y="497703"/>
                    <a:pt x="0" y="430455"/>
                    <a:pt x="0" y="347499"/>
                  </a:cubicBezTo>
                  <a:lnTo>
                    <a:pt x="0" y="150204"/>
                  </a:lnTo>
                  <a:cubicBezTo>
                    <a:pt x="0" y="67249"/>
                    <a:pt x="67249" y="0"/>
                    <a:pt x="150204" y="0"/>
                  </a:cubicBezTo>
                  <a:close/>
                </a:path>
              </a:pathLst>
            </a:custGeom>
            <a:gradFill rotWithShape="1">
              <a:gsLst>
                <a:gs pos="0">
                  <a:srgbClr val="006E5F">
                    <a:alpha val="0"/>
                  </a:srgbClr>
                </a:gs>
                <a:gs pos="100000">
                  <a:srgbClr val="35CD64">
                    <a:alpha val="61000"/>
                  </a:srgbClr>
                </a:gs>
              </a:gsLst>
              <a:lin ang="0"/>
            </a:gradFill>
            <a:ln cap="rnd">
              <a:noFill/>
              <a:prstDash val="solid"/>
              <a:round/>
            </a:ln>
          </p:spPr>
        </p:sp>
        <p:sp>
          <p:nvSpPr>
            <p:cNvPr id="8" name="TextBox 8"/>
            <p:cNvSpPr txBox="1"/>
            <p:nvPr/>
          </p:nvSpPr>
          <p:spPr>
            <a:xfrm>
              <a:off x="0" y="-38100"/>
              <a:ext cx="646853" cy="535803"/>
            </a:xfrm>
            <a:prstGeom prst="rect">
              <a:avLst/>
            </a:prstGeom>
          </p:spPr>
          <p:txBody>
            <a:bodyPr lIns="37655" tIns="37655" rIns="37655" bIns="37655" rtlCol="0" anchor="ctr"/>
            <a:lstStyle/>
            <a:p>
              <a:pPr algn="ctr">
                <a:lnSpc>
                  <a:spcPts val="2660"/>
                </a:lnSpc>
                <a:spcBef>
                  <a:spcPct val="0"/>
                </a:spcBef>
              </a:pPr>
              <a:endParaRPr/>
            </a:p>
          </p:txBody>
        </p:sp>
      </p:grpSp>
      <p:grpSp>
        <p:nvGrpSpPr>
          <p:cNvPr id="9" name="Group 9"/>
          <p:cNvGrpSpPr/>
          <p:nvPr/>
        </p:nvGrpSpPr>
        <p:grpSpPr>
          <a:xfrm>
            <a:off x="1175004" y="4408689"/>
            <a:ext cx="4510807" cy="45108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11" name="TextBox 11"/>
            <p:cNvSpPr txBox="1"/>
            <p:nvPr/>
          </p:nvSpPr>
          <p:spPr>
            <a:xfrm>
              <a:off x="76200" y="38100"/>
              <a:ext cx="660400" cy="698500"/>
            </a:xfrm>
            <a:prstGeom prst="rect">
              <a:avLst/>
            </a:prstGeom>
          </p:spPr>
          <p:txBody>
            <a:bodyPr lIns="37655" tIns="37655" rIns="37655" bIns="37655" rtlCol="0" anchor="ctr"/>
            <a:lstStyle/>
            <a:p>
              <a:pPr algn="ctr">
                <a:lnSpc>
                  <a:spcPts val="2660"/>
                </a:lnSpc>
              </a:pPr>
              <a:endParaRPr/>
            </a:p>
          </p:txBody>
        </p:sp>
      </p:grpSp>
      <p:grpSp>
        <p:nvGrpSpPr>
          <p:cNvPr id="12" name="Group 12"/>
          <p:cNvGrpSpPr/>
          <p:nvPr/>
        </p:nvGrpSpPr>
        <p:grpSpPr>
          <a:xfrm>
            <a:off x="1437811" y="4671496"/>
            <a:ext cx="3985193" cy="398519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14" name="TextBox 14"/>
            <p:cNvSpPr txBox="1"/>
            <p:nvPr/>
          </p:nvSpPr>
          <p:spPr>
            <a:xfrm>
              <a:off x="76200" y="38100"/>
              <a:ext cx="660400" cy="698500"/>
            </a:xfrm>
            <a:prstGeom prst="rect">
              <a:avLst/>
            </a:prstGeom>
          </p:spPr>
          <p:txBody>
            <a:bodyPr lIns="37655" tIns="37655" rIns="37655" bIns="37655" rtlCol="0" anchor="ctr"/>
            <a:lstStyle/>
            <a:p>
              <a:pPr algn="ctr">
                <a:lnSpc>
                  <a:spcPts val="2660"/>
                </a:lnSpc>
              </a:pPr>
              <a:endParaRPr/>
            </a:p>
          </p:txBody>
        </p:sp>
      </p:grpSp>
      <p:grpSp>
        <p:nvGrpSpPr>
          <p:cNvPr id="17" name="Group 17"/>
          <p:cNvGrpSpPr/>
          <p:nvPr/>
        </p:nvGrpSpPr>
        <p:grpSpPr>
          <a:xfrm>
            <a:off x="6128590" y="3792523"/>
            <a:ext cx="1339292" cy="13392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19" name="TextBox 19"/>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20" name="Group 20"/>
          <p:cNvGrpSpPr/>
          <p:nvPr/>
        </p:nvGrpSpPr>
        <p:grpSpPr>
          <a:xfrm>
            <a:off x="5885321" y="3792523"/>
            <a:ext cx="988727" cy="707190"/>
            <a:chOff x="0" y="0"/>
            <a:chExt cx="235675" cy="168567"/>
          </a:xfrm>
        </p:grpSpPr>
        <p:sp>
          <p:nvSpPr>
            <p:cNvPr id="21" name="Freeform 21"/>
            <p:cNvSpPr/>
            <p:nvPr/>
          </p:nvSpPr>
          <p:spPr>
            <a:xfrm>
              <a:off x="0" y="0"/>
              <a:ext cx="235675" cy="168567"/>
            </a:xfrm>
            <a:custGeom>
              <a:avLst/>
              <a:gdLst/>
              <a:ahLst/>
              <a:cxnLst/>
              <a:rect l="l" t="t" r="r" b="b"/>
              <a:pathLst>
                <a:path w="235675" h="168567">
                  <a:moveTo>
                    <a:pt x="78302" y="0"/>
                  </a:moveTo>
                  <a:lnTo>
                    <a:pt x="157373" y="0"/>
                  </a:lnTo>
                  <a:cubicBezTo>
                    <a:pt x="178140" y="0"/>
                    <a:pt x="198057" y="8250"/>
                    <a:pt x="212741" y="22934"/>
                  </a:cubicBezTo>
                  <a:cubicBezTo>
                    <a:pt x="227425" y="37619"/>
                    <a:pt x="235675" y="57535"/>
                    <a:pt x="235675" y="78302"/>
                  </a:cubicBezTo>
                  <a:lnTo>
                    <a:pt x="235675" y="90265"/>
                  </a:lnTo>
                  <a:cubicBezTo>
                    <a:pt x="235675" y="111032"/>
                    <a:pt x="227425" y="130949"/>
                    <a:pt x="212741" y="145633"/>
                  </a:cubicBezTo>
                  <a:cubicBezTo>
                    <a:pt x="198057" y="160318"/>
                    <a:pt x="178140" y="168567"/>
                    <a:pt x="157373" y="168567"/>
                  </a:cubicBezTo>
                  <a:lnTo>
                    <a:pt x="78302" y="168567"/>
                  </a:lnTo>
                  <a:cubicBezTo>
                    <a:pt x="57535" y="168567"/>
                    <a:pt x="37619" y="160318"/>
                    <a:pt x="22934" y="145633"/>
                  </a:cubicBezTo>
                  <a:cubicBezTo>
                    <a:pt x="8250" y="130949"/>
                    <a:pt x="0" y="111032"/>
                    <a:pt x="0" y="90265"/>
                  </a:cubicBezTo>
                  <a:lnTo>
                    <a:pt x="0" y="78302"/>
                  </a:lnTo>
                  <a:cubicBezTo>
                    <a:pt x="0" y="57535"/>
                    <a:pt x="8250" y="37619"/>
                    <a:pt x="22934" y="22934"/>
                  </a:cubicBezTo>
                  <a:cubicBezTo>
                    <a:pt x="37619" y="8250"/>
                    <a:pt x="57535" y="0"/>
                    <a:pt x="78302" y="0"/>
                  </a:cubicBezTo>
                  <a:close/>
                </a:path>
              </a:pathLst>
            </a:custGeom>
            <a:solidFill>
              <a:srgbClr val="0E664E"/>
            </a:solidFill>
          </p:spPr>
        </p:sp>
        <p:sp>
          <p:nvSpPr>
            <p:cNvPr id="22" name="TextBox 22"/>
            <p:cNvSpPr txBox="1"/>
            <p:nvPr/>
          </p:nvSpPr>
          <p:spPr>
            <a:xfrm>
              <a:off x="0" y="-28575"/>
              <a:ext cx="235675" cy="197142"/>
            </a:xfrm>
            <a:prstGeom prst="rect">
              <a:avLst/>
            </a:prstGeom>
          </p:spPr>
          <p:txBody>
            <a:bodyPr lIns="56131" tIns="56131" rIns="56131" bIns="56131" rtlCol="0" anchor="ctr"/>
            <a:lstStyle/>
            <a:p>
              <a:pPr algn="ctr">
                <a:lnSpc>
                  <a:spcPts val="2520"/>
                </a:lnSpc>
              </a:pPr>
              <a:endParaRPr/>
            </a:p>
          </p:txBody>
        </p:sp>
      </p:grpSp>
      <p:grpSp>
        <p:nvGrpSpPr>
          <p:cNvPr id="23" name="Group 23"/>
          <p:cNvGrpSpPr/>
          <p:nvPr/>
        </p:nvGrpSpPr>
        <p:grpSpPr>
          <a:xfrm>
            <a:off x="6231706" y="3897348"/>
            <a:ext cx="1133061" cy="113306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25" name="TextBox 25"/>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27" name="Group 27"/>
          <p:cNvGrpSpPr/>
          <p:nvPr/>
        </p:nvGrpSpPr>
        <p:grpSpPr>
          <a:xfrm>
            <a:off x="6128590" y="5777666"/>
            <a:ext cx="1339292" cy="133929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29" name="TextBox 29"/>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30" name="Group 30"/>
          <p:cNvGrpSpPr/>
          <p:nvPr/>
        </p:nvGrpSpPr>
        <p:grpSpPr>
          <a:xfrm>
            <a:off x="5885321" y="5777666"/>
            <a:ext cx="988727" cy="707190"/>
            <a:chOff x="0" y="0"/>
            <a:chExt cx="235675" cy="168567"/>
          </a:xfrm>
        </p:grpSpPr>
        <p:sp>
          <p:nvSpPr>
            <p:cNvPr id="31" name="Freeform 31"/>
            <p:cNvSpPr/>
            <p:nvPr/>
          </p:nvSpPr>
          <p:spPr>
            <a:xfrm>
              <a:off x="0" y="0"/>
              <a:ext cx="235675" cy="168567"/>
            </a:xfrm>
            <a:custGeom>
              <a:avLst/>
              <a:gdLst/>
              <a:ahLst/>
              <a:cxnLst/>
              <a:rect l="l" t="t" r="r" b="b"/>
              <a:pathLst>
                <a:path w="235675" h="168567">
                  <a:moveTo>
                    <a:pt x="78302" y="0"/>
                  </a:moveTo>
                  <a:lnTo>
                    <a:pt x="157373" y="0"/>
                  </a:lnTo>
                  <a:cubicBezTo>
                    <a:pt x="178140" y="0"/>
                    <a:pt x="198057" y="8250"/>
                    <a:pt x="212741" y="22934"/>
                  </a:cubicBezTo>
                  <a:cubicBezTo>
                    <a:pt x="227425" y="37619"/>
                    <a:pt x="235675" y="57535"/>
                    <a:pt x="235675" y="78302"/>
                  </a:cubicBezTo>
                  <a:lnTo>
                    <a:pt x="235675" y="90265"/>
                  </a:lnTo>
                  <a:cubicBezTo>
                    <a:pt x="235675" y="111032"/>
                    <a:pt x="227425" y="130949"/>
                    <a:pt x="212741" y="145633"/>
                  </a:cubicBezTo>
                  <a:cubicBezTo>
                    <a:pt x="198057" y="160318"/>
                    <a:pt x="178140" y="168567"/>
                    <a:pt x="157373" y="168567"/>
                  </a:cubicBezTo>
                  <a:lnTo>
                    <a:pt x="78302" y="168567"/>
                  </a:lnTo>
                  <a:cubicBezTo>
                    <a:pt x="57535" y="168567"/>
                    <a:pt x="37619" y="160318"/>
                    <a:pt x="22934" y="145633"/>
                  </a:cubicBezTo>
                  <a:cubicBezTo>
                    <a:pt x="8250" y="130949"/>
                    <a:pt x="0" y="111032"/>
                    <a:pt x="0" y="90265"/>
                  </a:cubicBezTo>
                  <a:lnTo>
                    <a:pt x="0" y="78302"/>
                  </a:lnTo>
                  <a:cubicBezTo>
                    <a:pt x="0" y="57535"/>
                    <a:pt x="8250" y="37619"/>
                    <a:pt x="22934" y="22934"/>
                  </a:cubicBezTo>
                  <a:cubicBezTo>
                    <a:pt x="37619" y="8250"/>
                    <a:pt x="57535" y="0"/>
                    <a:pt x="78302" y="0"/>
                  </a:cubicBezTo>
                  <a:close/>
                </a:path>
              </a:pathLst>
            </a:custGeom>
            <a:solidFill>
              <a:srgbClr val="0E664E"/>
            </a:solidFill>
          </p:spPr>
        </p:sp>
        <p:sp>
          <p:nvSpPr>
            <p:cNvPr id="32" name="TextBox 32"/>
            <p:cNvSpPr txBox="1"/>
            <p:nvPr/>
          </p:nvSpPr>
          <p:spPr>
            <a:xfrm>
              <a:off x="0" y="-28575"/>
              <a:ext cx="235675" cy="197142"/>
            </a:xfrm>
            <a:prstGeom prst="rect">
              <a:avLst/>
            </a:prstGeom>
          </p:spPr>
          <p:txBody>
            <a:bodyPr lIns="56131" tIns="56131" rIns="56131" bIns="56131" rtlCol="0" anchor="ctr"/>
            <a:lstStyle/>
            <a:p>
              <a:pPr algn="ctr">
                <a:lnSpc>
                  <a:spcPts val="2520"/>
                </a:lnSpc>
              </a:pPr>
              <a:endParaRPr/>
            </a:p>
          </p:txBody>
        </p:sp>
      </p:grpSp>
      <p:grpSp>
        <p:nvGrpSpPr>
          <p:cNvPr id="33" name="Group 33"/>
          <p:cNvGrpSpPr/>
          <p:nvPr/>
        </p:nvGrpSpPr>
        <p:grpSpPr>
          <a:xfrm>
            <a:off x="6231706" y="5882491"/>
            <a:ext cx="1133061" cy="113306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35" name="TextBox 35"/>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sp>
        <p:nvSpPr>
          <p:cNvPr id="36" name="TextBox 36"/>
          <p:cNvSpPr txBox="1"/>
          <p:nvPr/>
        </p:nvSpPr>
        <p:spPr>
          <a:xfrm>
            <a:off x="7645573" y="5703729"/>
            <a:ext cx="9687850" cy="553998"/>
          </a:xfrm>
          <a:prstGeom prst="rect">
            <a:avLst/>
          </a:prstGeom>
        </p:spPr>
        <p:txBody>
          <a:bodyPr lIns="0" tIns="0" rIns="0" bIns="0" rtlCol="0" anchor="t">
            <a:spAutoFit/>
          </a:bodyPr>
          <a:lstStyle/>
          <a:p>
            <a:r>
              <a:rPr lang="en-US" sz="3600" b="1" dirty="0">
                <a:solidFill>
                  <a:srgbClr val="003E1C"/>
                </a:solidFill>
              </a:rPr>
              <a:t>Software and Tools Used</a:t>
            </a:r>
          </a:p>
        </p:txBody>
      </p:sp>
      <p:sp>
        <p:nvSpPr>
          <p:cNvPr id="46" name="TextBox 46"/>
          <p:cNvSpPr txBox="1"/>
          <p:nvPr/>
        </p:nvSpPr>
        <p:spPr>
          <a:xfrm>
            <a:off x="1124896" y="673791"/>
            <a:ext cx="15492701" cy="915959"/>
          </a:xfrm>
          <a:prstGeom prst="rect">
            <a:avLst/>
          </a:prstGeom>
        </p:spPr>
        <p:txBody>
          <a:bodyPr lIns="0" tIns="0" rIns="0" bIns="0" rtlCol="0" anchor="t">
            <a:spAutoFit/>
          </a:bodyPr>
          <a:lstStyle/>
          <a:p>
            <a:pPr algn="ctr">
              <a:lnSpc>
                <a:spcPts val="6869"/>
              </a:lnSpc>
            </a:pPr>
            <a:r>
              <a:rPr lang="en-US" sz="6734" b="1" dirty="0">
                <a:solidFill>
                  <a:srgbClr val="065131"/>
                </a:solidFill>
                <a:latin typeface="Roboto Bold"/>
                <a:ea typeface="Roboto Bold"/>
                <a:cs typeface="Roboto Bold"/>
                <a:sym typeface="Roboto Bold"/>
              </a:rPr>
              <a:t>Components Working</a:t>
            </a:r>
          </a:p>
        </p:txBody>
      </p:sp>
      <p:sp>
        <p:nvSpPr>
          <p:cNvPr id="47" name="TextBox 47"/>
          <p:cNvSpPr txBox="1"/>
          <p:nvPr/>
        </p:nvSpPr>
        <p:spPr>
          <a:xfrm>
            <a:off x="533400" y="1733047"/>
            <a:ext cx="15467952" cy="961802"/>
          </a:xfrm>
          <a:prstGeom prst="rect">
            <a:avLst/>
          </a:prstGeom>
        </p:spPr>
        <p:txBody>
          <a:bodyPr lIns="0" tIns="0" rIns="0" bIns="0" rtlCol="0" anchor="t">
            <a:spAutoFit/>
          </a:bodyPr>
          <a:lstStyle/>
          <a:p>
            <a:pPr lvl="0" algn="ctr">
              <a:lnSpc>
                <a:spcPts val="2520"/>
              </a:lnSpc>
              <a:spcBef>
                <a:spcPct val="0"/>
              </a:spcBef>
            </a:pPr>
            <a:r>
              <a:rPr lang="en-US" sz="2400" dirty="0"/>
              <a:t>A CNC </a:t>
            </a:r>
            <a:r>
              <a:rPr lang="en-US" sz="2400" b="1" dirty="0">
                <a:solidFill>
                  <a:srgbClr val="003E1C"/>
                </a:solidFill>
              </a:rPr>
              <a:t>Machine</a:t>
            </a:r>
            <a:r>
              <a:rPr lang="en-US" sz="2400" dirty="0"/>
              <a:t> works by receiving computer-generated code (G-code) that controls its movements. Stepper motors move the pen or tool along the X and Y axes to draw or cut shapes. A microcontroller like Arduino processes the code and controls the hardware precisely.</a:t>
            </a:r>
            <a:endParaRPr lang="en-US" sz="2100" dirty="0">
              <a:solidFill>
                <a:srgbClr val="000000"/>
              </a:solidFill>
              <a:latin typeface="Arimo"/>
              <a:ea typeface="Arimo"/>
              <a:cs typeface="Arimo"/>
              <a:sym typeface="Arimo"/>
            </a:endParaRPr>
          </a:p>
        </p:txBody>
      </p:sp>
      <p:sp>
        <p:nvSpPr>
          <p:cNvPr id="48" name="Freeform 48"/>
          <p:cNvSpPr/>
          <p:nvPr/>
        </p:nvSpPr>
        <p:spPr>
          <a:xfrm rot="-2108599">
            <a:off x="16832060" y="-1587407"/>
            <a:ext cx="8496882" cy="9766531"/>
          </a:xfrm>
          <a:custGeom>
            <a:avLst/>
            <a:gdLst/>
            <a:ahLst/>
            <a:cxnLst/>
            <a:rect l="l" t="t" r="r" b="b"/>
            <a:pathLst>
              <a:path w="8496882" h="9766531">
                <a:moveTo>
                  <a:pt x="0" y="0"/>
                </a:moveTo>
                <a:lnTo>
                  <a:pt x="8496883" y="0"/>
                </a:lnTo>
                <a:lnTo>
                  <a:pt x="8496883" y="9766531"/>
                </a:lnTo>
                <a:lnTo>
                  <a:pt x="0" y="97665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TextBox 52"/>
          <p:cNvSpPr txBox="1"/>
          <p:nvPr/>
        </p:nvSpPr>
        <p:spPr>
          <a:xfrm>
            <a:off x="7678904" y="3720942"/>
            <a:ext cx="8693619" cy="500137"/>
          </a:xfrm>
          <a:prstGeom prst="rect">
            <a:avLst/>
          </a:prstGeom>
        </p:spPr>
        <p:txBody>
          <a:bodyPr lIns="0" tIns="0" rIns="0" bIns="0" rtlCol="0" anchor="t">
            <a:spAutoFit/>
          </a:bodyPr>
          <a:lstStyle/>
          <a:p>
            <a:pPr>
              <a:lnSpc>
                <a:spcPts val="3915"/>
              </a:lnSpc>
            </a:pPr>
            <a:r>
              <a:rPr lang="en-US" sz="3600" b="1" dirty="0">
                <a:solidFill>
                  <a:srgbClr val="003E1C"/>
                </a:solidFill>
              </a:rPr>
              <a:t>Key Components of CNC Machine</a:t>
            </a:r>
            <a:endParaRPr lang="en-US" sz="3262" b="1" dirty="0">
              <a:solidFill>
                <a:srgbClr val="003E1C"/>
              </a:solidFill>
              <a:latin typeface="Arimo Bold"/>
              <a:ea typeface="Arimo Bold"/>
              <a:cs typeface="Arimo Bold"/>
              <a:sym typeface="Arimo Bold"/>
            </a:endParaRPr>
          </a:p>
        </p:txBody>
      </p:sp>
      <p:sp>
        <p:nvSpPr>
          <p:cNvPr id="65" name="Rectangle 8"/>
          <p:cNvSpPr>
            <a:spLocks noChangeArrowheads="1"/>
          </p:cNvSpPr>
          <p:nvPr/>
        </p:nvSpPr>
        <p:spPr bwMode="auto">
          <a:xfrm>
            <a:off x="7645573" y="4146796"/>
            <a:ext cx="595772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Arduino UNO (main controller)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u="none" strike="noStrike" cap="none" normalizeH="0" baseline="0" dirty="0">
                <a:ln>
                  <a:noFill/>
                </a:ln>
                <a:solidFill>
                  <a:schemeClr val="tx1"/>
                </a:solidFill>
                <a:effectLst/>
                <a:latin typeface="Arial" panose="020B0604020202020204" pitchFamily="34" charset="0"/>
              </a:rPr>
              <a:t>Stepper Motors (NEMA 17) for X and Y movement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Servo Motor for pen up/down on Z-axis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CNC Shield and Drivers (A4988)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Mechanical frame (rods, bearings)</a:t>
            </a:r>
          </a:p>
        </p:txBody>
      </p:sp>
      <p:sp>
        <p:nvSpPr>
          <p:cNvPr id="66" name="Rectangle 9"/>
          <p:cNvSpPr>
            <a:spLocks noChangeArrowheads="1"/>
          </p:cNvSpPr>
          <p:nvPr/>
        </p:nvSpPr>
        <p:spPr bwMode="auto">
          <a:xfrm>
            <a:off x="7624716" y="6181990"/>
            <a:ext cx="528862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Arial" panose="020B0604020202020204" pitchFamily="34" charset="0"/>
              </a:rPr>
              <a:t>Inkscape</a:t>
            </a:r>
            <a:r>
              <a:rPr kumimoji="0" lang="en-US" altLang="en-US" sz="2000" b="0" i="0" u="none" strike="noStrike" cap="none" normalizeH="0" baseline="0" dirty="0">
                <a:ln>
                  <a:noFill/>
                </a:ln>
                <a:solidFill>
                  <a:schemeClr val="tx1"/>
                </a:solidFill>
                <a:effectLst/>
                <a:latin typeface="Arial" panose="020B0604020202020204" pitchFamily="34" charset="0"/>
              </a:rPr>
              <a:t> for design creation (SVG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JS Cut to convert SVG into G-code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CNC.js to control machine and send G-code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Pen GRBL and Servo GRBL firmware</a:t>
            </a:r>
          </a:p>
        </p:txBody>
      </p:sp>
      <p:grpSp>
        <p:nvGrpSpPr>
          <p:cNvPr id="67" name="Group 30"/>
          <p:cNvGrpSpPr/>
          <p:nvPr/>
        </p:nvGrpSpPr>
        <p:grpSpPr>
          <a:xfrm>
            <a:off x="5867400" y="7336077"/>
            <a:ext cx="988727" cy="827071"/>
            <a:chOff x="0" y="-28575"/>
            <a:chExt cx="235675" cy="197142"/>
          </a:xfrm>
        </p:grpSpPr>
        <p:sp>
          <p:nvSpPr>
            <p:cNvPr id="68" name="Freeform 31"/>
            <p:cNvSpPr/>
            <p:nvPr/>
          </p:nvSpPr>
          <p:spPr>
            <a:xfrm>
              <a:off x="0" y="0"/>
              <a:ext cx="235675" cy="168567"/>
            </a:xfrm>
            <a:custGeom>
              <a:avLst/>
              <a:gdLst/>
              <a:ahLst/>
              <a:cxnLst/>
              <a:rect l="l" t="t" r="r" b="b"/>
              <a:pathLst>
                <a:path w="235675" h="168567">
                  <a:moveTo>
                    <a:pt x="78302" y="0"/>
                  </a:moveTo>
                  <a:lnTo>
                    <a:pt x="157373" y="0"/>
                  </a:lnTo>
                  <a:cubicBezTo>
                    <a:pt x="178140" y="0"/>
                    <a:pt x="198057" y="8250"/>
                    <a:pt x="212741" y="22934"/>
                  </a:cubicBezTo>
                  <a:cubicBezTo>
                    <a:pt x="227425" y="37619"/>
                    <a:pt x="235675" y="57535"/>
                    <a:pt x="235675" y="78302"/>
                  </a:cubicBezTo>
                  <a:lnTo>
                    <a:pt x="235675" y="90265"/>
                  </a:lnTo>
                  <a:cubicBezTo>
                    <a:pt x="235675" y="111032"/>
                    <a:pt x="227425" y="130949"/>
                    <a:pt x="212741" y="145633"/>
                  </a:cubicBezTo>
                  <a:cubicBezTo>
                    <a:pt x="198057" y="160318"/>
                    <a:pt x="178140" y="168567"/>
                    <a:pt x="157373" y="168567"/>
                  </a:cubicBezTo>
                  <a:lnTo>
                    <a:pt x="78302" y="168567"/>
                  </a:lnTo>
                  <a:cubicBezTo>
                    <a:pt x="57535" y="168567"/>
                    <a:pt x="37619" y="160318"/>
                    <a:pt x="22934" y="145633"/>
                  </a:cubicBezTo>
                  <a:cubicBezTo>
                    <a:pt x="8250" y="130949"/>
                    <a:pt x="0" y="111032"/>
                    <a:pt x="0" y="90265"/>
                  </a:cubicBezTo>
                  <a:lnTo>
                    <a:pt x="0" y="78302"/>
                  </a:lnTo>
                  <a:cubicBezTo>
                    <a:pt x="0" y="57535"/>
                    <a:pt x="8250" y="37619"/>
                    <a:pt x="22934" y="22934"/>
                  </a:cubicBezTo>
                  <a:cubicBezTo>
                    <a:pt x="37619" y="8250"/>
                    <a:pt x="57535" y="0"/>
                    <a:pt x="78302" y="0"/>
                  </a:cubicBezTo>
                  <a:close/>
                </a:path>
              </a:pathLst>
            </a:custGeom>
            <a:solidFill>
              <a:srgbClr val="0E664E"/>
            </a:solidFill>
          </p:spPr>
        </p:sp>
        <p:sp>
          <p:nvSpPr>
            <p:cNvPr id="69" name="TextBox 32"/>
            <p:cNvSpPr txBox="1"/>
            <p:nvPr/>
          </p:nvSpPr>
          <p:spPr>
            <a:xfrm>
              <a:off x="0" y="-28575"/>
              <a:ext cx="235675" cy="197142"/>
            </a:xfrm>
            <a:prstGeom prst="rect">
              <a:avLst/>
            </a:prstGeom>
          </p:spPr>
          <p:txBody>
            <a:bodyPr lIns="56131" tIns="56131" rIns="56131" bIns="56131" rtlCol="0" anchor="ctr"/>
            <a:lstStyle/>
            <a:p>
              <a:pPr algn="ctr">
                <a:lnSpc>
                  <a:spcPts val="2520"/>
                </a:lnSpc>
              </a:pPr>
              <a:endParaRPr/>
            </a:p>
          </p:txBody>
        </p:sp>
      </p:grpSp>
      <p:grpSp>
        <p:nvGrpSpPr>
          <p:cNvPr id="71" name="Group 27"/>
          <p:cNvGrpSpPr/>
          <p:nvPr/>
        </p:nvGrpSpPr>
        <p:grpSpPr>
          <a:xfrm>
            <a:off x="6141210" y="7418180"/>
            <a:ext cx="1339292" cy="1339292"/>
            <a:chOff x="0" y="0"/>
            <a:chExt cx="812800" cy="812800"/>
          </a:xfrm>
        </p:grpSpPr>
        <p:sp>
          <p:nvSpPr>
            <p:cNvPr id="72"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73" name="TextBox 29"/>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sp>
        <p:nvSpPr>
          <p:cNvPr id="74" name="Freeform 34"/>
          <p:cNvSpPr/>
          <p:nvPr/>
        </p:nvSpPr>
        <p:spPr>
          <a:xfrm>
            <a:off x="6245305" y="7518393"/>
            <a:ext cx="1133061" cy="113306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grpSp>
        <p:nvGrpSpPr>
          <p:cNvPr id="40" name="Group 30"/>
          <p:cNvGrpSpPr/>
          <p:nvPr/>
        </p:nvGrpSpPr>
        <p:grpSpPr>
          <a:xfrm>
            <a:off x="5867400" y="7336077"/>
            <a:ext cx="988727" cy="827071"/>
            <a:chOff x="0" y="-28575"/>
            <a:chExt cx="235675" cy="197142"/>
          </a:xfrm>
        </p:grpSpPr>
        <p:sp>
          <p:nvSpPr>
            <p:cNvPr id="38" name="Freeform 31"/>
            <p:cNvSpPr/>
            <p:nvPr/>
          </p:nvSpPr>
          <p:spPr>
            <a:xfrm>
              <a:off x="0" y="0"/>
              <a:ext cx="235675" cy="168567"/>
            </a:xfrm>
            <a:custGeom>
              <a:avLst/>
              <a:gdLst/>
              <a:ahLst/>
              <a:cxnLst/>
              <a:rect l="l" t="t" r="r" b="b"/>
              <a:pathLst>
                <a:path w="235675" h="168567">
                  <a:moveTo>
                    <a:pt x="78302" y="0"/>
                  </a:moveTo>
                  <a:lnTo>
                    <a:pt x="157373" y="0"/>
                  </a:lnTo>
                  <a:cubicBezTo>
                    <a:pt x="178140" y="0"/>
                    <a:pt x="198057" y="8250"/>
                    <a:pt x="212741" y="22934"/>
                  </a:cubicBezTo>
                  <a:cubicBezTo>
                    <a:pt x="227425" y="37619"/>
                    <a:pt x="235675" y="57535"/>
                    <a:pt x="235675" y="78302"/>
                  </a:cubicBezTo>
                  <a:lnTo>
                    <a:pt x="235675" y="90265"/>
                  </a:lnTo>
                  <a:cubicBezTo>
                    <a:pt x="235675" y="111032"/>
                    <a:pt x="227425" y="130949"/>
                    <a:pt x="212741" y="145633"/>
                  </a:cubicBezTo>
                  <a:cubicBezTo>
                    <a:pt x="198057" y="160318"/>
                    <a:pt x="178140" y="168567"/>
                    <a:pt x="157373" y="168567"/>
                  </a:cubicBezTo>
                  <a:lnTo>
                    <a:pt x="78302" y="168567"/>
                  </a:lnTo>
                  <a:cubicBezTo>
                    <a:pt x="57535" y="168567"/>
                    <a:pt x="37619" y="160318"/>
                    <a:pt x="22934" y="145633"/>
                  </a:cubicBezTo>
                  <a:cubicBezTo>
                    <a:pt x="8250" y="130949"/>
                    <a:pt x="0" y="111032"/>
                    <a:pt x="0" y="90265"/>
                  </a:cubicBezTo>
                  <a:lnTo>
                    <a:pt x="0" y="78302"/>
                  </a:lnTo>
                  <a:cubicBezTo>
                    <a:pt x="0" y="57535"/>
                    <a:pt x="8250" y="37619"/>
                    <a:pt x="22934" y="22934"/>
                  </a:cubicBezTo>
                  <a:cubicBezTo>
                    <a:pt x="37619" y="8250"/>
                    <a:pt x="57535" y="0"/>
                    <a:pt x="78302" y="0"/>
                  </a:cubicBezTo>
                  <a:close/>
                </a:path>
              </a:pathLst>
            </a:custGeom>
            <a:solidFill>
              <a:srgbClr val="0E664E"/>
            </a:solidFill>
          </p:spPr>
        </p:sp>
        <p:sp>
          <p:nvSpPr>
            <p:cNvPr id="39" name="TextBox 32"/>
            <p:cNvSpPr txBox="1"/>
            <p:nvPr/>
          </p:nvSpPr>
          <p:spPr>
            <a:xfrm>
              <a:off x="0" y="-28575"/>
              <a:ext cx="235675" cy="197142"/>
            </a:xfrm>
            <a:prstGeom prst="rect">
              <a:avLst/>
            </a:prstGeom>
          </p:spPr>
          <p:txBody>
            <a:bodyPr lIns="56131" tIns="56131" rIns="56131" bIns="56131" rtlCol="0" anchor="ctr"/>
            <a:lstStyle/>
            <a:p>
              <a:pPr algn="ctr">
                <a:lnSpc>
                  <a:spcPts val="2520"/>
                </a:lnSpc>
              </a:pPr>
              <a:endParaRPr/>
            </a:p>
          </p:txBody>
        </p:sp>
      </p:grpSp>
      <p:grpSp>
        <p:nvGrpSpPr>
          <p:cNvPr id="43" name="Group 27"/>
          <p:cNvGrpSpPr/>
          <p:nvPr/>
        </p:nvGrpSpPr>
        <p:grpSpPr>
          <a:xfrm>
            <a:off x="6141210" y="7418180"/>
            <a:ext cx="1339292" cy="1339292"/>
            <a:chOff x="0" y="0"/>
            <a:chExt cx="812800" cy="812800"/>
          </a:xfrm>
        </p:grpSpPr>
        <p:sp>
          <p:nvSpPr>
            <p:cNvPr id="41"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42" name="TextBox 29"/>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sp>
        <p:nvSpPr>
          <p:cNvPr id="44" name="Freeform 34"/>
          <p:cNvSpPr/>
          <p:nvPr/>
        </p:nvSpPr>
        <p:spPr>
          <a:xfrm>
            <a:off x="6245305" y="7518393"/>
            <a:ext cx="1133061" cy="113306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76" name="Rectangle 75"/>
          <p:cNvSpPr/>
          <p:nvPr/>
        </p:nvSpPr>
        <p:spPr>
          <a:xfrm>
            <a:off x="7639662" y="7455958"/>
            <a:ext cx="4586180" cy="646331"/>
          </a:xfrm>
          <a:prstGeom prst="rect">
            <a:avLst/>
          </a:prstGeom>
        </p:spPr>
        <p:txBody>
          <a:bodyPr wrap="square">
            <a:spAutoFit/>
          </a:bodyPr>
          <a:lstStyle/>
          <a:p>
            <a:r>
              <a:rPr lang="en-US" sz="3600" b="1" dirty="0">
                <a:solidFill>
                  <a:srgbClr val="003E1C"/>
                </a:solidFill>
              </a:rPr>
              <a:t>Working Mechanism</a:t>
            </a:r>
          </a:p>
        </p:txBody>
      </p:sp>
      <p:sp>
        <p:nvSpPr>
          <p:cNvPr id="77" name="Rectangle 10"/>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55" name="Group 30"/>
          <p:cNvGrpSpPr/>
          <p:nvPr/>
        </p:nvGrpSpPr>
        <p:grpSpPr>
          <a:xfrm>
            <a:off x="5867400" y="7336077"/>
            <a:ext cx="988727" cy="827071"/>
            <a:chOff x="0" y="-28575"/>
            <a:chExt cx="235675" cy="197142"/>
          </a:xfrm>
        </p:grpSpPr>
        <p:sp>
          <p:nvSpPr>
            <p:cNvPr id="53" name="Freeform 31"/>
            <p:cNvSpPr/>
            <p:nvPr/>
          </p:nvSpPr>
          <p:spPr>
            <a:xfrm>
              <a:off x="0" y="0"/>
              <a:ext cx="235675" cy="168567"/>
            </a:xfrm>
            <a:custGeom>
              <a:avLst/>
              <a:gdLst/>
              <a:ahLst/>
              <a:cxnLst/>
              <a:rect l="l" t="t" r="r" b="b"/>
              <a:pathLst>
                <a:path w="235675" h="168567">
                  <a:moveTo>
                    <a:pt x="78302" y="0"/>
                  </a:moveTo>
                  <a:lnTo>
                    <a:pt x="157373" y="0"/>
                  </a:lnTo>
                  <a:cubicBezTo>
                    <a:pt x="178140" y="0"/>
                    <a:pt x="198057" y="8250"/>
                    <a:pt x="212741" y="22934"/>
                  </a:cubicBezTo>
                  <a:cubicBezTo>
                    <a:pt x="227425" y="37619"/>
                    <a:pt x="235675" y="57535"/>
                    <a:pt x="235675" y="78302"/>
                  </a:cubicBezTo>
                  <a:lnTo>
                    <a:pt x="235675" y="90265"/>
                  </a:lnTo>
                  <a:cubicBezTo>
                    <a:pt x="235675" y="111032"/>
                    <a:pt x="227425" y="130949"/>
                    <a:pt x="212741" y="145633"/>
                  </a:cubicBezTo>
                  <a:cubicBezTo>
                    <a:pt x="198057" y="160318"/>
                    <a:pt x="178140" y="168567"/>
                    <a:pt x="157373" y="168567"/>
                  </a:cubicBezTo>
                  <a:lnTo>
                    <a:pt x="78302" y="168567"/>
                  </a:lnTo>
                  <a:cubicBezTo>
                    <a:pt x="57535" y="168567"/>
                    <a:pt x="37619" y="160318"/>
                    <a:pt x="22934" y="145633"/>
                  </a:cubicBezTo>
                  <a:cubicBezTo>
                    <a:pt x="8250" y="130949"/>
                    <a:pt x="0" y="111032"/>
                    <a:pt x="0" y="90265"/>
                  </a:cubicBezTo>
                  <a:lnTo>
                    <a:pt x="0" y="78302"/>
                  </a:lnTo>
                  <a:cubicBezTo>
                    <a:pt x="0" y="57535"/>
                    <a:pt x="8250" y="37619"/>
                    <a:pt x="22934" y="22934"/>
                  </a:cubicBezTo>
                  <a:cubicBezTo>
                    <a:pt x="37619" y="8250"/>
                    <a:pt x="57535" y="0"/>
                    <a:pt x="78302" y="0"/>
                  </a:cubicBezTo>
                  <a:close/>
                </a:path>
              </a:pathLst>
            </a:custGeom>
            <a:solidFill>
              <a:srgbClr val="0E664E"/>
            </a:solidFill>
          </p:spPr>
        </p:sp>
        <p:sp>
          <p:nvSpPr>
            <p:cNvPr id="54" name="TextBox 32"/>
            <p:cNvSpPr txBox="1"/>
            <p:nvPr/>
          </p:nvSpPr>
          <p:spPr>
            <a:xfrm>
              <a:off x="0" y="-28575"/>
              <a:ext cx="235675" cy="197142"/>
            </a:xfrm>
            <a:prstGeom prst="rect">
              <a:avLst/>
            </a:prstGeom>
          </p:spPr>
          <p:txBody>
            <a:bodyPr lIns="56131" tIns="56131" rIns="56131" bIns="56131" rtlCol="0" anchor="ctr"/>
            <a:lstStyle/>
            <a:p>
              <a:pPr algn="ctr">
                <a:lnSpc>
                  <a:spcPts val="2520"/>
                </a:lnSpc>
              </a:pPr>
              <a:endParaRPr/>
            </a:p>
          </p:txBody>
        </p:sp>
      </p:grpSp>
      <p:grpSp>
        <p:nvGrpSpPr>
          <p:cNvPr id="58" name="Group 27"/>
          <p:cNvGrpSpPr/>
          <p:nvPr/>
        </p:nvGrpSpPr>
        <p:grpSpPr>
          <a:xfrm>
            <a:off x="6141210" y="7418180"/>
            <a:ext cx="1339292" cy="1339292"/>
            <a:chOff x="0" y="0"/>
            <a:chExt cx="812800" cy="812800"/>
          </a:xfrm>
        </p:grpSpPr>
        <p:sp>
          <p:nvSpPr>
            <p:cNvPr id="56"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57" name="TextBox 29"/>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sp>
        <p:nvSpPr>
          <p:cNvPr id="59" name="Freeform 34"/>
          <p:cNvSpPr/>
          <p:nvPr/>
        </p:nvSpPr>
        <p:spPr>
          <a:xfrm>
            <a:off x="6245305" y="7518393"/>
            <a:ext cx="1133061" cy="113306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61" name="Rectangle 77"/>
          <p:cNvSpPr/>
          <p:nvPr/>
        </p:nvSpPr>
        <p:spPr>
          <a:xfrm>
            <a:off x="7549527" y="7922547"/>
            <a:ext cx="9144000" cy="1631216"/>
          </a:xfrm>
          <a:prstGeom prst="rect">
            <a:avLst/>
          </a:prstGeom>
        </p:spPr>
        <p:txBody>
          <a:bodyPr>
            <a:spAutoFit/>
          </a:bodyPr>
          <a:lstStyle/>
          <a:p>
            <a:pPr lvl="0" eaLnBrk="0" fontAlgn="base" hangingPunct="0">
              <a:spcBef>
                <a:spcPct val="0"/>
              </a:spcBef>
              <a:spcAft>
                <a:spcPct val="0"/>
              </a:spcAft>
              <a:buFontTx/>
              <a:buChar char="•"/>
            </a:pPr>
            <a:r>
              <a:rPr lang="en-US" altLang="en-US" sz="2000" dirty="0">
                <a:latin typeface="Arial" panose="020B0604020202020204" pitchFamily="34" charset="0"/>
              </a:rPr>
              <a:t>Create a design in </a:t>
            </a:r>
            <a:r>
              <a:rPr lang="en-US" altLang="en-US" sz="2000" dirty="0" err="1">
                <a:latin typeface="Arial" panose="020B0604020202020204" pitchFamily="34" charset="0"/>
              </a:rPr>
              <a:t>Inkscape</a:t>
            </a:r>
            <a:endParaRPr lang="en-US" altLang="en-US" sz="2000" dirty="0">
              <a:latin typeface="Arial" panose="020B0604020202020204" pitchFamily="34" charset="0"/>
            </a:endParaRPr>
          </a:p>
          <a:p>
            <a:pPr lvl="0" eaLnBrk="0" fontAlgn="base" hangingPunct="0">
              <a:spcBef>
                <a:spcPct val="0"/>
              </a:spcBef>
              <a:spcAft>
                <a:spcPct val="0"/>
              </a:spcAft>
              <a:buFontTx/>
              <a:buChar char="•"/>
            </a:pPr>
            <a:r>
              <a:rPr lang="en-US" altLang="en-US" sz="2000" dirty="0">
                <a:latin typeface="Arial" panose="020B0604020202020204" pitchFamily="34" charset="0"/>
              </a:rPr>
              <a:t>Convert design to G-code using JS Cut</a:t>
            </a:r>
          </a:p>
          <a:p>
            <a:pPr lvl="0" eaLnBrk="0" fontAlgn="base" hangingPunct="0">
              <a:spcBef>
                <a:spcPct val="0"/>
              </a:spcBef>
              <a:spcAft>
                <a:spcPct val="0"/>
              </a:spcAft>
              <a:buFontTx/>
              <a:buChar char="•"/>
            </a:pPr>
            <a:r>
              <a:rPr lang="en-US" altLang="en-US" sz="2000" dirty="0">
                <a:latin typeface="Arial" panose="020B0604020202020204" pitchFamily="34" charset="0"/>
              </a:rPr>
              <a:t>Upload G-code into CNC.js interface</a:t>
            </a:r>
          </a:p>
          <a:p>
            <a:pPr lvl="0" eaLnBrk="0" fontAlgn="base" hangingPunct="0">
              <a:spcBef>
                <a:spcPct val="0"/>
              </a:spcBef>
              <a:spcAft>
                <a:spcPct val="0"/>
              </a:spcAft>
              <a:buFontTx/>
              <a:buChar char="•"/>
            </a:pPr>
            <a:r>
              <a:rPr lang="en-US" altLang="en-US" sz="2000" dirty="0">
                <a:latin typeface="Arial" panose="020B0604020202020204" pitchFamily="34" charset="0"/>
              </a:rPr>
              <a:t>Arduino reads the G-code and moves motors accordingly</a:t>
            </a:r>
          </a:p>
          <a:p>
            <a:pPr lvl="0" eaLnBrk="0" fontAlgn="base" hangingPunct="0">
              <a:spcBef>
                <a:spcPct val="0"/>
              </a:spcBef>
              <a:spcAft>
                <a:spcPct val="0"/>
              </a:spcAft>
              <a:buFontTx/>
              <a:buChar char="•"/>
            </a:pPr>
            <a:r>
              <a:rPr lang="en-US" altLang="en-US" sz="2000" dirty="0">
                <a:latin typeface="Arial" panose="020B0604020202020204" pitchFamily="34" charset="0"/>
              </a:rPr>
              <a:t>Servo lifts and drops the pen for Z-axis</a:t>
            </a:r>
          </a:p>
        </p:txBody>
      </p:sp>
      <p:grpSp>
        <p:nvGrpSpPr>
          <p:cNvPr id="79" name="Group 30"/>
          <p:cNvGrpSpPr/>
          <p:nvPr/>
        </p:nvGrpSpPr>
        <p:grpSpPr>
          <a:xfrm>
            <a:off x="5867400" y="7336077"/>
            <a:ext cx="988727" cy="827071"/>
            <a:chOff x="0" y="-28575"/>
            <a:chExt cx="235675" cy="197142"/>
          </a:xfrm>
        </p:grpSpPr>
        <p:sp>
          <p:nvSpPr>
            <p:cNvPr id="64" name="Freeform 31"/>
            <p:cNvSpPr/>
            <p:nvPr/>
          </p:nvSpPr>
          <p:spPr>
            <a:xfrm>
              <a:off x="0" y="0"/>
              <a:ext cx="235675" cy="168567"/>
            </a:xfrm>
            <a:custGeom>
              <a:avLst/>
              <a:gdLst/>
              <a:ahLst/>
              <a:cxnLst/>
              <a:rect l="l" t="t" r="r" b="b"/>
              <a:pathLst>
                <a:path w="235675" h="168567">
                  <a:moveTo>
                    <a:pt x="78302" y="0"/>
                  </a:moveTo>
                  <a:lnTo>
                    <a:pt x="157373" y="0"/>
                  </a:lnTo>
                  <a:cubicBezTo>
                    <a:pt x="178140" y="0"/>
                    <a:pt x="198057" y="8250"/>
                    <a:pt x="212741" y="22934"/>
                  </a:cubicBezTo>
                  <a:cubicBezTo>
                    <a:pt x="227425" y="37619"/>
                    <a:pt x="235675" y="57535"/>
                    <a:pt x="235675" y="78302"/>
                  </a:cubicBezTo>
                  <a:lnTo>
                    <a:pt x="235675" y="90265"/>
                  </a:lnTo>
                  <a:cubicBezTo>
                    <a:pt x="235675" y="111032"/>
                    <a:pt x="227425" y="130949"/>
                    <a:pt x="212741" y="145633"/>
                  </a:cubicBezTo>
                  <a:cubicBezTo>
                    <a:pt x="198057" y="160318"/>
                    <a:pt x="178140" y="168567"/>
                    <a:pt x="157373" y="168567"/>
                  </a:cubicBezTo>
                  <a:lnTo>
                    <a:pt x="78302" y="168567"/>
                  </a:lnTo>
                  <a:cubicBezTo>
                    <a:pt x="57535" y="168567"/>
                    <a:pt x="37619" y="160318"/>
                    <a:pt x="22934" y="145633"/>
                  </a:cubicBezTo>
                  <a:cubicBezTo>
                    <a:pt x="8250" y="130949"/>
                    <a:pt x="0" y="111032"/>
                    <a:pt x="0" y="90265"/>
                  </a:cubicBezTo>
                  <a:lnTo>
                    <a:pt x="0" y="78302"/>
                  </a:lnTo>
                  <a:cubicBezTo>
                    <a:pt x="0" y="57535"/>
                    <a:pt x="8250" y="37619"/>
                    <a:pt x="22934" y="22934"/>
                  </a:cubicBezTo>
                  <a:cubicBezTo>
                    <a:pt x="37619" y="8250"/>
                    <a:pt x="57535" y="0"/>
                    <a:pt x="78302" y="0"/>
                  </a:cubicBezTo>
                  <a:close/>
                </a:path>
              </a:pathLst>
            </a:custGeom>
            <a:solidFill>
              <a:srgbClr val="0E664E"/>
            </a:solidFill>
          </p:spPr>
        </p:sp>
        <p:sp>
          <p:nvSpPr>
            <p:cNvPr id="75" name="TextBox 32"/>
            <p:cNvSpPr txBox="1"/>
            <p:nvPr/>
          </p:nvSpPr>
          <p:spPr>
            <a:xfrm>
              <a:off x="0" y="-28575"/>
              <a:ext cx="235675" cy="197142"/>
            </a:xfrm>
            <a:prstGeom prst="rect">
              <a:avLst/>
            </a:prstGeom>
          </p:spPr>
          <p:txBody>
            <a:bodyPr lIns="56131" tIns="56131" rIns="56131" bIns="56131" rtlCol="0" anchor="ctr"/>
            <a:lstStyle/>
            <a:p>
              <a:pPr algn="ctr">
                <a:lnSpc>
                  <a:spcPts val="2520"/>
                </a:lnSpc>
              </a:pPr>
              <a:endParaRPr/>
            </a:p>
          </p:txBody>
        </p:sp>
      </p:grpSp>
      <p:grpSp>
        <p:nvGrpSpPr>
          <p:cNvPr id="82" name="Group 27"/>
          <p:cNvGrpSpPr/>
          <p:nvPr/>
        </p:nvGrpSpPr>
        <p:grpSpPr>
          <a:xfrm>
            <a:off x="6141210" y="7418180"/>
            <a:ext cx="1339292" cy="1339292"/>
            <a:chOff x="0" y="0"/>
            <a:chExt cx="812800" cy="812800"/>
          </a:xfrm>
        </p:grpSpPr>
        <p:sp>
          <p:nvSpPr>
            <p:cNvPr id="80"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81" name="TextBox 29"/>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sp>
        <p:nvSpPr>
          <p:cNvPr id="83" name="Freeform 34"/>
          <p:cNvSpPr/>
          <p:nvPr/>
        </p:nvSpPr>
        <p:spPr>
          <a:xfrm>
            <a:off x="6245305" y="7518393"/>
            <a:ext cx="1133061" cy="113306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grpSp>
        <p:nvGrpSpPr>
          <p:cNvPr id="70" name="Group 30"/>
          <p:cNvGrpSpPr/>
          <p:nvPr/>
        </p:nvGrpSpPr>
        <p:grpSpPr>
          <a:xfrm>
            <a:off x="5867400" y="7455958"/>
            <a:ext cx="988727" cy="707190"/>
            <a:chOff x="0" y="0"/>
            <a:chExt cx="235675" cy="168567"/>
          </a:xfrm>
        </p:grpSpPr>
        <p:sp>
          <p:nvSpPr>
            <p:cNvPr id="49" name="Freeform 31"/>
            <p:cNvSpPr/>
            <p:nvPr/>
          </p:nvSpPr>
          <p:spPr>
            <a:xfrm>
              <a:off x="0" y="0"/>
              <a:ext cx="235675" cy="168567"/>
            </a:xfrm>
            <a:custGeom>
              <a:avLst/>
              <a:gdLst/>
              <a:ahLst/>
              <a:cxnLst/>
              <a:rect l="l" t="t" r="r" b="b"/>
              <a:pathLst>
                <a:path w="235675" h="168567">
                  <a:moveTo>
                    <a:pt x="78302" y="0"/>
                  </a:moveTo>
                  <a:lnTo>
                    <a:pt x="157373" y="0"/>
                  </a:lnTo>
                  <a:cubicBezTo>
                    <a:pt x="178140" y="0"/>
                    <a:pt x="198057" y="8250"/>
                    <a:pt x="212741" y="22934"/>
                  </a:cubicBezTo>
                  <a:cubicBezTo>
                    <a:pt x="227425" y="37619"/>
                    <a:pt x="235675" y="57535"/>
                    <a:pt x="235675" y="78302"/>
                  </a:cubicBezTo>
                  <a:lnTo>
                    <a:pt x="235675" y="90265"/>
                  </a:lnTo>
                  <a:cubicBezTo>
                    <a:pt x="235675" y="111032"/>
                    <a:pt x="227425" y="130949"/>
                    <a:pt x="212741" y="145633"/>
                  </a:cubicBezTo>
                  <a:cubicBezTo>
                    <a:pt x="198057" y="160318"/>
                    <a:pt x="178140" y="168567"/>
                    <a:pt x="157373" y="168567"/>
                  </a:cubicBezTo>
                  <a:lnTo>
                    <a:pt x="78302" y="168567"/>
                  </a:lnTo>
                  <a:cubicBezTo>
                    <a:pt x="57535" y="168567"/>
                    <a:pt x="37619" y="160318"/>
                    <a:pt x="22934" y="145633"/>
                  </a:cubicBezTo>
                  <a:cubicBezTo>
                    <a:pt x="8250" y="130949"/>
                    <a:pt x="0" y="111032"/>
                    <a:pt x="0" y="90265"/>
                  </a:cubicBezTo>
                  <a:lnTo>
                    <a:pt x="0" y="78302"/>
                  </a:lnTo>
                  <a:cubicBezTo>
                    <a:pt x="0" y="57535"/>
                    <a:pt x="8250" y="37619"/>
                    <a:pt x="22934" y="22934"/>
                  </a:cubicBezTo>
                  <a:cubicBezTo>
                    <a:pt x="37619" y="8250"/>
                    <a:pt x="57535" y="0"/>
                    <a:pt x="78302" y="0"/>
                  </a:cubicBezTo>
                  <a:close/>
                </a:path>
              </a:pathLst>
            </a:custGeom>
            <a:solidFill>
              <a:srgbClr val="0E664E"/>
            </a:solidFill>
          </p:spPr>
        </p:sp>
        <p:sp>
          <p:nvSpPr>
            <p:cNvPr id="50" name="TextBox 32"/>
            <p:cNvSpPr txBox="1"/>
            <p:nvPr/>
          </p:nvSpPr>
          <p:spPr>
            <a:xfrm>
              <a:off x="0" y="-28575"/>
              <a:ext cx="235675" cy="197142"/>
            </a:xfrm>
            <a:prstGeom prst="rect">
              <a:avLst/>
            </a:prstGeom>
          </p:spPr>
          <p:txBody>
            <a:bodyPr lIns="56131" tIns="56131" rIns="56131" bIns="56131" rtlCol="0" anchor="ctr"/>
            <a:lstStyle/>
            <a:p>
              <a:pPr algn="ctr">
                <a:lnSpc>
                  <a:spcPts val="2520"/>
                </a:lnSpc>
              </a:pPr>
              <a:endParaRPr/>
            </a:p>
          </p:txBody>
        </p:sp>
      </p:grpSp>
      <p:grpSp>
        <p:nvGrpSpPr>
          <p:cNvPr id="87" name="Group 27"/>
          <p:cNvGrpSpPr/>
          <p:nvPr/>
        </p:nvGrpSpPr>
        <p:grpSpPr>
          <a:xfrm>
            <a:off x="6141210" y="7418180"/>
            <a:ext cx="1339292" cy="1339292"/>
            <a:chOff x="0" y="0"/>
            <a:chExt cx="812800" cy="812800"/>
          </a:xfrm>
        </p:grpSpPr>
        <p:sp>
          <p:nvSpPr>
            <p:cNvPr id="7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86" name="TextBox 29"/>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sp>
        <p:nvSpPr>
          <p:cNvPr id="88" name="Freeform 34"/>
          <p:cNvSpPr/>
          <p:nvPr/>
        </p:nvSpPr>
        <p:spPr>
          <a:xfrm>
            <a:off x="6245305" y="7518393"/>
            <a:ext cx="1133061" cy="113306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pic>
        <p:nvPicPr>
          <p:cNvPr id="1026" name="Picture 2" descr="Arduino Uno Kit In Pakistan - Digilog.p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339" y="4805944"/>
            <a:ext cx="3736975" cy="371949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31218" t="56422" b="18790"/>
          <a:stretch/>
        </p:blipFill>
        <p:spPr>
          <a:xfrm>
            <a:off x="14293059" y="7418180"/>
            <a:ext cx="3685329" cy="2362200"/>
          </a:xfrm>
          <a:prstGeom prst="rect">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38109" t="28592" r="18369" b="36622"/>
          <a:stretch/>
        </p:blipFill>
        <p:spPr>
          <a:xfrm>
            <a:off x="-354325" y="7862877"/>
            <a:ext cx="3157856" cy="2456110"/>
          </a:xfrm>
          <a:prstGeom prst="rect">
            <a:avLst/>
          </a:prstGeom>
        </p:spPr>
      </p:pic>
      <p:pic>
        <p:nvPicPr>
          <p:cNvPr id="26" name="Picture 25"/>
          <p:cNvPicPr>
            <a:picLocks noChangeAspect="1"/>
          </p:cNvPicPr>
          <p:nvPr/>
        </p:nvPicPr>
        <p:blipFill rotWithShape="1">
          <a:blip r:embed="rId7">
            <a:extLst>
              <a:ext uri="{28A0092B-C50C-407E-A947-70E740481C1C}">
                <a14:useLocalDpi xmlns:a14="http://schemas.microsoft.com/office/drawing/2010/main" val="0"/>
              </a:ext>
            </a:extLst>
          </a:blip>
          <a:srcRect l="27691" t="13646" r="21490" b="11921"/>
          <a:stretch/>
        </p:blipFill>
        <p:spPr>
          <a:xfrm>
            <a:off x="14387704" y="2593995"/>
            <a:ext cx="3156741" cy="4572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470" y="7425733"/>
            <a:ext cx="8183138" cy="1603003"/>
          </a:xfrm>
          <a:prstGeom prst="rect">
            <a:avLst/>
          </a:prstGeom>
        </p:spPr>
        <p:txBody>
          <a:bodyPr lIns="0" tIns="0" rIns="0" bIns="0" rtlCol="0" anchor="t">
            <a:spAutoFit/>
          </a:bodyPr>
          <a:lstStyle/>
          <a:p>
            <a:pPr lvl="0" algn="just">
              <a:lnSpc>
                <a:spcPts val="2520"/>
              </a:lnSpc>
              <a:spcBef>
                <a:spcPct val="0"/>
              </a:spcBef>
            </a:pPr>
            <a:r>
              <a:rPr lang="en-US" sz="2400" dirty="0"/>
              <a:t>A CNC </a:t>
            </a:r>
            <a:r>
              <a:rPr lang="en-US" sz="2400" b="1" dirty="0">
                <a:solidFill>
                  <a:srgbClr val="003E1C"/>
                </a:solidFill>
              </a:rPr>
              <a:t>Machine</a:t>
            </a:r>
            <a:r>
              <a:rPr lang="en-US" sz="2400" dirty="0"/>
              <a:t> is used because it automates drawing and cutting with high precision and speed. It helps save time and effort compared to manual work and produces consistent, accurate results. It’s useful for learning automation and for practical tasks like designing and engraving.</a:t>
            </a:r>
            <a:endParaRPr lang="en-US" sz="2100" dirty="0">
              <a:solidFill>
                <a:srgbClr val="000000"/>
              </a:solidFill>
              <a:latin typeface="Arimo"/>
              <a:ea typeface="Arimo"/>
              <a:cs typeface="Arimo"/>
              <a:sym typeface="Arimo"/>
            </a:endParaRPr>
          </a:p>
        </p:txBody>
      </p:sp>
      <p:sp>
        <p:nvSpPr>
          <p:cNvPr id="3" name="Freeform 3"/>
          <p:cNvSpPr/>
          <p:nvPr/>
        </p:nvSpPr>
        <p:spPr>
          <a:xfrm rot="-7883081">
            <a:off x="-6083757" y="-4547420"/>
            <a:ext cx="9986569" cy="11478815"/>
          </a:xfrm>
          <a:custGeom>
            <a:avLst/>
            <a:gdLst/>
            <a:ahLst/>
            <a:cxnLst/>
            <a:rect l="l" t="t" r="r" b="b"/>
            <a:pathLst>
              <a:path w="9986569" h="11478815">
                <a:moveTo>
                  <a:pt x="0" y="0"/>
                </a:moveTo>
                <a:lnTo>
                  <a:pt x="9986570" y="0"/>
                </a:lnTo>
                <a:lnTo>
                  <a:pt x="9986570" y="11478815"/>
                </a:lnTo>
                <a:lnTo>
                  <a:pt x="0" y="11478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3008501">
            <a:off x="-1267890" y="-2636770"/>
            <a:ext cx="7098561" cy="6655766"/>
            <a:chOff x="0" y="0"/>
            <a:chExt cx="1233160" cy="1156238"/>
          </a:xfrm>
        </p:grpSpPr>
        <p:sp>
          <p:nvSpPr>
            <p:cNvPr id="5" name="Freeform 5"/>
            <p:cNvSpPr/>
            <p:nvPr/>
          </p:nvSpPr>
          <p:spPr>
            <a:xfrm>
              <a:off x="0" y="0"/>
              <a:ext cx="1233160" cy="1156238"/>
            </a:xfrm>
            <a:custGeom>
              <a:avLst/>
              <a:gdLst/>
              <a:ahLst/>
              <a:cxnLst/>
              <a:rect l="l" t="t" r="r" b="b"/>
              <a:pathLst>
                <a:path w="1233160" h="1156238">
                  <a:moveTo>
                    <a:pt x="106882" y="0"/>
                  </a:moveTo>
                  <a:lnTo>
                    <a:pt x="1126278" y="0"/>
                  </a:lnTo>
                  <a:cubicBezTo>
                    <a:pt x="1185308" y="0"/>
                    <a:pt x="1233160" y="47853"/>
                    <a:pt x="1233160" y="106882"/>
                  </a:cubicBezTo>
                  <a:lnTo>
                    <a:pt x="1233160" y="1049356"/>
                  </a:lnTo>
                  <a:cubicBezTo>
                    <a:pt x="1233160" y="1077703"/>
                    <a:pt x="1221900" y="1104889"/>
                    <a:pt x="1201855" y="1124933"/>
                  </a:cubicBezTo>
                  <a:cubicBezTo>
                    <a:pt x="1181811" y="1144977"/>
                    <a:pt x="1154625" y="1156238"/>
                    <a:pt x="1126278" y="1156238"/>
                  </a:cubicBezTo>
                  <a:lnTo>
                    <a:pt x="106882" y="1156238"/>
                  </a:lnTo>
                  <a:cubicBezTo>
                    <a:pt x="47853" y="1156238"/>
                    <a:pt x="0" y="1108385"/>
                    <a:pt x="0" y="1049356"/>
                  </a:cubicBezTo>
                  <a:lnTo>
                    <a:pt x="0" y="106882"/>
                  </a:lnTo>
                  <a:cubicBezTo>
                    <a:pt x="0" y="47853"/>
                    <a:pt x="47853" y="0"/>
                    <a:pt x="106882" y="0"/>
                  </a:cubicBezTo>
                  <a:close/>
                </a:path>
              </a:pathLst>
            </a:custGeom>
            <a:solidFill>
              <a:srgbClr val="0E664E"/>
            </a:solidFill>
            <a:ln cap="rnd">
              <a:noFill/>
              <a:prstDash val="solid"/>
              <a:round/>
            </a:ln>
          </p:spPr>
        </p:sp>
        <p:sp>
          <p:nvSpPr>
            <p:cNvPr id="6" name="TextBox 6"/>
            <p:cNvSpPr txBox="1"/>
            <p:nvPr/>
          </p:nvSpPr>
          <p:spPr>
            <a:xfrm>
              <a:off x="0" y="-38100"/>
              <a:ext cx="1233160" cy="1194338"/>
            </a:xfrm>
            <a:prstGeom prst="rect">
              <a:avLst/>
            </a:prstGeom>
          </p:spPr>
          <p:txBody>
            <a:bodyPr lIns="38314" tIns="38314" rIns="38314" bIns="38314" rtlCol="0" anchor="ctr"/>
            <a:lstStyle/>
            <a:p>
              <a:pPr algn="ctr">
                <a:lnSpc>
                  <a:spcPts val="2660"/>
                </a:lnSpc>
                <a:spcBef>
                  <a:spcPct val="0"/>
                </a:spcBef>
              </a:pPr>
              <a:endParaRPr/>
            </a:p>
          </p:txBody>
        </p:sp>
      </p:grpSp>
      <p:grpSp>
        <p:nvGrpSpPr>
          <p:cNvPr id="7" name="Group 7"/>
          <p:cNvGrpSpPr/>
          <p:nvPr/>
        </p:nvGrpSpPr>
        <p:grpSpPr>
          <a:xfrm rot="3008501">
            <a:off x="-319075" y="-75349"/>
            <a:ext cx="4230271" cy="3254868"/>
            <a:chOff x="0" y="0"/>
            <a:chExt cx="646853" cy="497703"/>
          </a:xfrm>
        </p:grpSpPr>
        <p:sp>
          <p:nvSpPr>
            <p:cNvPr id="8" name="Freeform 8"/>
            <p:cNvSpPr/>
            <p:nvPr/>
          </p:nvSpPr>
          <p:spPr>
            <a:xfrm>
              <a:off x="0" y="0"/>
              <a:ext cx="646853" cy="497703"/>
            </a:xfrm>
            <a:custGeom>
              <a:avLst/>
              <a:gdLst/>
              <a:ahLst/>
              <a:cxnLst/>
              <a:rect l="l" t="t" r="r" b="b"/>
              <a:pathLst>
                <a:path w="646853" h="497703">
                  <a:moveTo>
                    <a:pt x="129939" y="0"/>
                  </a:moveTo>
                  <a:lnTo>
                    <a:pt x="516914" y="0"/>
                  </a:lnTo>
                  <a:cubicBezTo>
                    <a:pt x="588677" y="0"/>
                    <a:pt x="646853" y="58176"/>
                    <a:pt x="646853" y="129939"/>
                  </a:cubicBezTo>
                  <a:lnTo>
                    <a:pt x="646853" y="367765"/>
                  </a:lnTo>
                  <a:cubicBezTo>
                    <a:pt x="646853" y="439528"/>
                    <a:pt x="588677" y="497703"/>
                    <a:pt x="516914" y="497703"/>
                  </a:cubicBezTo>
                  <a:lnTo>
                    <a:pt x="129939" y="497703"/>
                  </a:lnTo>
                  <a:cubicBezTo>
                    <a:pt x="58176" y="497703"/>
                    <a:pt x="0" y="439528"/>
                    <a:pt x="0" y="367765"/>
                  </a:cubicBezTo>
                  <a:lnTo>
                    <a:pt x="0" y="129939"/>
                  </a:lnTo>
                  <a:cubicBezTo>
                    <a:pt x="0" y="58176"/>
                    <a:pt x="58176" y="0"/>
                    <a:pt x="129939" y="0"/>
                  </a:cubicBezTo>
                  <a:close/>
                </a:path>
              </a:pathLst>
            </a:custGeom>
            <a:gradFill rotWithShape="1">
              <a:gsLst>
                <a:gs pos="0">
                  <a:srgbClr val="006E5F">
                    <a:alpha val="0"/>
                  </a:srgbClr>
                </a:gs>
                <a:gs pos="100000">
                  <a:srgbClr val="35CD64">
                    <a:alpha val="61000"/>
                  </a:srgbClr>
                </a:gs>
              </a:gsLst>
              <a:lin ang="0"/>
            </a:gradFill>
            <a:ln cap="rnd">
              <a:noFill/>
              <a:prstDash val="solid"/>
              <a:round/>
            </a:ln>
          </p:spPr>
        </p:sp>
        <p:sp>
          <p:nvSpPr>
            <p:cNvPr id="9" name="TextBox 9"/>
            <p:cNvSpPr txBox="1"/>
            <p:nvPr/>
          </p:nvSpPr>
          <p:spPr>
            <a:xfrm>
              <a:off x="0" y="-38100"/>
              <a:ext cx="646853" cy="535803"/>
            </a:xfrm>
            <a:prstGeom prst="rect">
              <a:avLst/>
            </a:prstGeom>
          </p:spPr>
          <p:txBody>
            <a:bodyPr lIns="43528" tIns="43528" rIns="43528" bIns="43528" rtlCol="0" anchor="ctr"/>
            <a:lstStyle/>
            <a:p>
              <a:pPr algn="ctr">
                <a:lnSpc>
                  <a:spcPts val="2660"/>
                </a:lnSpc>
                <a:spcBef>
                  <a:spcPct val="0"/>
                </a:spcBef>
              </a:pPr>
              <a:endParaRPr/>
            </a:p>
          </p:txBody>
        </p:sp>
      </p:grpSp>
      <p:grpSp>
        <p:nvGrpSpPr>
          <p:cNvPr id="10" name="Group 10"/>
          <p:cNvGrpSpPr/>
          <p:nvPr/>
        </p:nvGrpSpPr>
        <p:grpSpPr>
          <a:xfrm>
            <a:off x="973575" y="741307"/>
            <a:ext cx="5214324" cy="52143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12" name="TextBox 12"/>
            <p:cNvSpPr txBox="1"/>
            <p:nvPr/>
          </p:nvSpPr>
          <p:spPr>
            <a:xfrm>
              <a:off x="76200" y="38100"/>
              <a:ext cx="660400" cy="698500"/>
            </a:xfrm>
            <a:prstGeom prst="rect">
              <a:avLst/>
            </a:prstGeom>
          </p:spPr>
          <p:txBody>
            <a:bodyPr lIns="43528" tIns="43528" rIns="43528" bIns="43528" rtlCol="0" anchor="ctr"/>
            <a:lstStyle/>
            <a:p>
              <a:pPr algn="ctr">
                <a:lnSpc>
                  <a:spcPts val="2660"/>
                </a:lnSpc>
              </a:pPr>
              <a:endParaRPr/>
            </a:p>
          </p:txBody>
        </p:sp>
      </p:grpSp>
      <p:grpSp>
        <p:nvGrpSpPr>
          <p:cNvPr id="13" name="Group 13"/>
          <p:cNvGrpSpPr/>
          <p:nvPr/>
        </p:nvGrpSpPr>
        <p:grpSpPr>
          <a:xfrm>
            <a:off x="1277370" y="1045102"/>
            <a:ext cx="4606734" cy="46067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15" name="TextBox 15"/>
            <p:cNvSpPr txBox="1"/>
            <p:nvPr/>
          </p:nvSpPr>
          <p:spPr>
            <a:xfrm>
              <a:off x="76200" y="38100"/>
              <a:ext cx="660400" cy="698500"/>
            </a:xfrm>
            <a:prstGeom prst="rect">
              <a:avLst/>
            </a:prstGeom>
          </p:spPr>
          <p:txBody>
            <a:bodyPr lIns="43528" tIns="43528" rIns="43528" bIns="43528" rtlCol="0" anchor="ctr"/>
            <a:lstStyle/>
            <a:p>
              <a:pPr algn="ctr">
                <a:lnSpc>
                  <a:spcPts val="2660"/>
                </a:lnSpc>
              </a:pPr>
              <a:endParaRPr/>
            </a:p>
          </p:txBody>
        </p:sp>
      </p:grpSp>
      <p:grpSp>
        <p:nvGrpSpPr>
          <p:cNvPr id="18" name="Group 18"/>
          <p:cNvGrpSpPr/>
          <p:nvPr/>
        </p:nvGrpSpPr>
        <p:grpSpPr>
          <a:xfrm>
            <a:off x="8070551" y="1199616"/>
            <a:ext cx="1339292" cy="13392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20" name="TextBox 20"/>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21" name="Group 21"/>
          <p:cNvGrpSpPr/>
          <p:nvPr/>
        </p:nvGrpSpPr>
        <p:grpSpPr>
          <a:xfrm>
            <a:off x="8070551" y="1802529"/>
            <a:ext cx="745458" cy="736379"/>
            <a:chOff x="0" y="0"/>
            <a:chExt cx="177689" cy="175525"/>
          </a:xfrm>
        </p:grpSpPr>
        <p:sp>
          <p:nvSpPr>
            <p:cNvPr id="22" name="Freeform 22"/>
            <p:cNvSpPr/>
            <p:nvPr/>
          </p:nvSpPr>
          <p:spPr>
            <a:xfrm>
              <a:off x="0" y="0"/>
              <a:ext cx="177689" cy="175525"/>
            </a:xfrm>
            <a:custGeom>
              <a:avLst/>
              <a:gdLst/>
              <a:ahLst/>
              <a:cxnLst/>
              <a:rect l="l" t="t" r="r" b="b"/>
              <a:pathLst>
                <a:path w="177689" h="175525">
                  <a:moveTo>
                    <a:pt x="87762" y="0"/>
                  </a:moveTo>
                  <a:lnTo>
                    <a:pt x="89927" y="0"/>
                  </a:lnTo>
                  <a:cubicBezTo>
                    <a:pt x="113203" y="0"/>
                    <a:pt x="135525" y="9246"/>
                    <a:pt x="151984" y="25705"/>
                  </a:cubicBezTo>
                  <a:cubicBezTo>
                    <a:pt x="168443" y="42164"/>
                    <a:pt x="177689" y="64486"/>
                    <a:pt x="177689" y="87762"/>
                  </a:cubicBezTo>
                  <a:lnTo>
                    <a:pt x="177689" y="87762"/>
                  </a:lnTo>
                  <a:cubicBezTo>
                    <a:pt x="177689" y="136232"/>
                    <a:pt x="138396" y="175525"/>
                    <a:pt x="89927" y="175525"/>
                  </a:cubicBezTo>
                  <a:lnTo>
                    <a:pt x="87762" y="175525"/>
                  </a:lnTo>
                  <a:cubicBezTo>
                    <a:pt x="64486" y="175525"/>
                    <a:pt x="42164" y="166278"/>
                    <a:pt x="25705" y="149820"/>
                  </a:cubicBezTo>
                  <a:cubicBezTo>
                    <a:pt x="9246" y="133361"/>
                    <a:pt x="0" y="111038"/>
                    <a:pt x="0" y="87762"/>
                  </a:cubicBezTo>
                  <a:lnTo>
                    <a:pt x="0" y="87762"/>
                  </a:lnTo>
                  <a:cubicBezTo>
                    <a:pt x="0" y="64486"/>
                    <a:pt x="9246" y="42164"/>
                    <a:pt x="25705" y="25705"/>
                  </a:cubicBezTo>
                  <a:cubicBezTo>
                    <a:pt x="42164" y="9246"/>
                    <a:pt x="64486" y="0"/>
                    <a:pt x="87762" y="0"/>
                  </a:cubicBezTo>
                  <a:close/>
                </a:path>
              </a:pathLst>
            </a:custGeom>
            <a:solidFill>
              <a:srgbClr val="0E664E"/>
            </a:solidFill>
          </p:spPr>
        </p:sp>
        <p:sp>
          <p:nvSpPr>
            <p:cNvPr id="23" name="TextBox 23"/>
            <p:cNvSpPr txBox="1"/>
            <p:nvPr/>
          </p:nvSpPr>
          <p:spPr>
            <a:xfrm>
              <a:off x="0" y="-28575"/>
              <a:ext cx="177689" cy="204100"/>
            </a:xfrm>
            <a:prstGeom prst="rect">
              <a:avLst/>
            </a:prstGeom>
          </p:spPr>
          <p:txBody>
            <a:bodyPr lIns="56131" tIns="56131" rIns="56131" bIns="56131" rtlCol="0" anchor="ctr"/>
            <a:lstStyle/>
            <a:p>
              <a:pPr algn="ctr">
                <a:lnSpc>
                  <a:spcPts val="2520"/>
                </a:lnSpc>
              </a:pPr>
              <a:endParaRPr/>
            </a:p>
          </p:txBody>
        </p:sp>
      </p:grpSp>
      <p:grpSp>
        <p:nvGrpSpPr>
          <p:cNvPr id="24" name="Group 24"/>
          <p:cNvGrpSpPr/>
          <p:nvPr/>
        </p:nvGrpSpPr>
        <p:grpSpPr>
          <a:xfrm>
            <a:off x="8070551" y="3865107"/>
            <a:ext cx="745458" cy="736379"/>
            <a:chOff x="0" y="0"/>
            <a:chExt cx="177689" cy="175525"/>
          </a:xfrm>
        </p:grpSpPr>
        <p:sp>
          <p:nvSpPr>
            <p:cNvPr id="25" name="Freeform 25"/>
            <p:cNvSpPr/>
            <p:nvPr/>
          </p:nvSpPr>
          <p:spPr>
            <a:xfrm>
              <a:off x="0" y="0"/>
              <a:ext cx="177689" cy="175525"/>
            </a:xfrm>
            <a:custGeom>
              <a:avLst/>
              <a:gdLst/>
              <a:ahLst/>
              <a:cxnLst/>
              <a:rect l="l" t="t" r="r" b="b"/>
              <a:pathLst>
                <a:path w="177689" h="175525">
                  <a:moveTo>
                    <a:pt x="87762" y="0"/>
                  </a:moveTo>
                  <a:lnTo>
                    <a:pt x="89927" y="0"/>
                  </a:lnTo>
                  <a:cubicBezTo>
                    <a:pt x="113203" y="0"/>
                    <a:pt x="135525" y="9246"/>
                    <a:pt x="151984" y="25705"/>
                  </a:cubicBezTo>
                  <a:cubicBezTo>
                    <a:pt x="168443" y="42164"/>
                    <a:pt x="177689" y="64486"/>
                    <a:pt x="177689" y="87762"/>
                  </a:cubicBezTo>
                  <a:lnTo>
                    <a:pt x="177689" y="87762"/>
                  </a:lnTo>
                  <a:cubicBezTo>
                    <a:pt x="177689" y="136232"/>
                    <a:pt x="138396" y="175525"/>
                    <a:pt x="89927" y="175525"/>
                  </a:cubicBezTo>
                  <a:lnTo>
                    <a:pt x="87762" y="175525"/>
                  </a:lnTo>
                  <a:cubicBezTo>
                    <a:pt x="64486" y="175525"/>
                    <a:pt x="42164" y="166278"/>
                    <a:pt x="25705" y="149820"/>
                  </a:cubicBezTo>
                  <a:cubicBezTo>
                    <a:pt x="9246" y="133361"/>
                    <a:pt x="0" y="111038"/>
                    <a:pt x="0" y="87762"/>
                  </a:cubicBezTo>
                  <a:lnTo>
                    <a:pt x="0" y="87762"/>
                  </a:lnTo>
                  <a:cubicBezTo>
                    <a:pt x="0" y="64486"/>
                    <a:pt x="9246" y="42164"/>
                    <a:pt x="25705" y="25705"/>
                  </a:cubicBezTo>
                  <a:cubicBezTo>
                    <a:pt x="42164" y="9246"/>
                    <a:pt x="64486" y="0"/>
                    <a:pt x="87762" y="0"/>
                  </a:cubicBezTo>
                  <a:close/>
                </a:path>
              </a:pathLst>
            </a:custGeom>
            <a:solidFill>
              <a:srgbClr val="0E664E"/>
            </a:solidFill>
          </p:spPr>
        </p:sp>
        <p:sp>
          <p:nvSpPr>
            <p:cNvPr id="26" name="TextBox 26"/>
            <p:cNvSpPr txBox="1"/>
            <p:nvPr/>
          </p:nvSpPr>
          <p:spPr>
            <a:xfrm>
              <a:off x="0" y="-28575"/>
              <a:ext cx="177689" cy="204100"/>
            </a:xfrm>
            <a:prstGeom prst="rect">
              <a:avLst/>
            </a:prstGeom>
          </p:spPr>
          <p:txBody>
            <a:bodyPr lIns="56131" tIns="56131" rIns="56131" bIns="56131" rtlCol="0" anchor="ctr"/>
            <a:lstStyle/>
            <a:p>
              <a:pPr algn="ctr">
                <a:lnSpc>
                  <a:spcPts val="2520"/>
                </a:lnSpc>
              </a:pPr>
              <a:endParaRPr/>
            </a:p>
          </p:txBody>
        </p:sp>
      </p:grpSp>
      <p:grpSp>
        <p:nvGrpSpPr>
          <p:cNvPr id="27" name="Group 27"/>
          <p:cNvGrpSpPr/>
          <p:nvPr/>
        </p:nvGrpSpPr>
        <p:grpSpPr>
          <a:xfrm>
            <a:off x="8070551" y="5927686"/>
            <a:ext cx="745458" cy="736379"/>
            <a:chOff x="0" y="0"/>
            <a:chExt cx="177689" cy="175525"/>
          </a:xfrm>
        </p:grpSpPr>
        <p:sp>
          <p:nvSpPr>
            <p:cNvPr id="28" name="Freeform 28"/>
            <p:cNvSpPr/>
            <p:nvPr/>
          </p:nvSpPr>
          <p:spPr>
            <a:xfrm>
              <a:off x="0" y="0"/>
              <a:ext cx="177689" cy="175525"/>
            </a:xfrm>
            <a:custGeom>
              <a:avLst/>
              <a:gdLst/>
              <a:ahLst/>
              <a:cxnLst/>
              <a:rect l="l" t="t" r="r" b="b"/>
              <a:pathLst>
                <a:path w="177689" h="175525">
                  <a:moveTo>
                    <a:pt x="87762" y="0"/>
                  </a:moveTo>
                  <a:lnTo>
                    <a:pt x="89927" y="0"/>
                  </a:lnTo>
                  <a:cubicBezTo>
                    <a:pt x="113203" y="0"/>
                    <a:pt x="135525" y="9246"/>
                    <a:pt x="151984" y="25705"/>
                  </a:cubicBezTo>
                  <a:cubicBezTo>
                    <a:pt x="168443" y="42164"/>
                    <a:pt x="177689" y="64486"/>
                    <a:pt x="177689" y="87762"/>
                  </a:cubicBezTo>
                  <a:lnTo>
                    <a:pt x="177689" y="87762"/>
                  </a:lnTo>
                  <a:cubicBezTo>
                    <a:pt x="177689" y="136232"/>
                    <a:pt x="138396" y="175525"/>
                    <a:pt x="89927" y="175525"/>
                  </a:cubicBezTo>
                  <a:lnTo>
                    <a:pt x="87762" y="175525"/>
                  </a:lnTo>
                  <a:cubicBezTo>
                    <a:pt x="64486" y="175525"/>
                    <a:pt x="42164" y="166278"/>
                    <a:pt x="25705" y="149820"/>
                  </a:cubicBezTo>
                  <a:cubicBezTo>
                    <a:pt x="9246" y="133361"/>
                    <a:pt x="0" y="111038"/>
                    <a:pt x="0" y="87762"/>
                  </a:cubicBezTo>
                  <a:lnTo>
                    <a:pt x="0" y="87762"/>
                  </a:lnTo>
                  <a:cubicBezTo>
                    <a:pt x="0" y="64486"/>
                    <a:pt x="9246" y="42164"/>
                    <a:pt x="25705" y="25705"/>
                  </a:cubicBezTo>
                  <a:cubicBezTo>
                    <a:pt x="42164" y="9246"/>
                    <a:pt x="64486" y="0"/>
                    <a:pt x="87762" y="0"/>
                  </a:cubicBezTo>
                  <a:close/>
                </a:path>
              </a:pathLst>
            </a:custGeom>
            <a:solidFill>
              <a:srgbClr val="0E664E"/>
            </a:solidFill>
          </p:spPr>
        </p:sp>
        <p:sp>
          <p:nvSpPr>
            <p:cNvPr id="29" name="TextBox 29"/>
            <p:cNvSpPr txBox="1"/>
            <p:nvPr/>
          </p:nvSpPr>
          <p:spPr>
            <a:xfrm>
              <a:off x="0" y="-28575"/>
              <a:ext cx="177689" cy="204100"/>
            </a:xfrm>
            <a:prstGeom prst="rect">
              <a:avLst/>
            </a:prstGeom>
          </p:spPr>
          <p:txBody>
            <a:bodyPr lIns="56131" tIns="56131" rIns="56131" bIns="56131" rtlCol="0" anchor="ctr"/>
            <a:lstStyle/>
            <a:p>
              <a:pPr algn="ctr">
                <a:lnSpc>
                  <a:spcPts val="2520"/>
                </a:lnSpc>
              </a:pPr>
              <a:endParaRPr/>
            </a:p>
          </p:txBody>
        </p:sp>
      </p:grpSp>
      <p:grpSp>
        <p:nvGrpSpPr>
          <p:cNvPr id="30" name="Group 30"/>
          <p:cNvGrpSpPr/>
          <p:nvPr/>
        </p:nvGrpSpPr>
        <p:grpSpPr>
          <a:xfrm>
            <a:off x="8173666" y="1304441"/>
            <a:ext cx="1133061" cy="113306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32" name="TextBox 32"/>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33" name="Group 33"/>
          <p:cNvGrpSpPr/>
          <p:nvPr/>
        </p:nvGrpSpPr>
        <p:grpSpPr>
          <a:xfrm>
            <a:off x="8070551" y="3262194"/>
            <a:ext cx="1339292" cy="133929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35" name="TextBox 35"/>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36" name="Group 36"/>
          <p:cNvGrpSpPr/>
          <p:nvPr/>
        </p:nvGrpSpPr>
        <p:grpSpPr>
          <a:xfrm>
            <a:off x="8173666" y="3367019"/>
            <a:ext cx="1133061" cy="113306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38" name="TextBox 38"/>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39" name="Group 39"/>
          <p:cNvGrpSpPr/>
          <p:nvPr/>
        </p:nvGrpSpPr>
        <p:grpSpPr>
          <a:xfrm>
            <a:off x="8070551" y="5324772"/>
            <a:ext cx="1339292" cy="1339292"/>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41" name="TextBox 41"/>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42" name="Group 42"/>
          <p:cNvGrpSpPr/>
          <p:nvPr/>
        </p:nvGrpSpPr>
        <p:grpSpPr>
          <a:xfrm>
            <a:off x="8173666" y="5429597"/>
            <a:ext cx="1133061" cy="113306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44" name="TextBox 44"/>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sp>
        <p:nvSpPr>
          <p:cNvPr id="46" name="Freeform 46"/>
          <p:cNvSpPr/>
          <p:nvPr/>
        </p:nvSpPr>
        <p:spPr>
          <a:xfrm rot="10080788">
            <a:off x="9636966" y="7507484"/>
            <a:ext cx="9051892" cy="10404473"/>
          </a:xfrm>
          <a:custGeom>
            <a:avLst/>
            <a:gdLst/>
            <a:ahLst/>
            <a:cxnLst/>
            <a:rect l="l" t="t" r="r" b="b"/>
            <a:pathLst>
              <a:path w="9051892" h="10404473">
                <a:moveTo>
                  <a:pt x="0" y="0"/>
                </a:moveTo>
                <a:lnTo>
                  <a:pt x="9051892" y="0"/>
                </a:lnTo>
                <a:lnTo>
                  <a:pt x="9051892" y="10404473"/>
                </a:lnTo>
                <a:lnTo>
                  <a:pt x="0" y="10404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7" name="Group 47"/>
          <p:cNvGrpSpPr/>
          <p:nvPr/>
        </p:nvGrpSpPr>
        <p:grpSpPr>
          <a:xfrm rot="-2700000">
            <a:off x="13525757" y="9560816"/>
            <a:ext cx="4191796" cy="3930320"/>
            <a:chOff x="0" y="0"/>
            <a:chExt cx="1233160" cy="1156238"/>
          </a:xfrm>
        </p:grpSpPr>
        <p:sp>
          <p:nvSpPr>
            <p:cNvPr id="48" name="Freeform 48"/>
            <p:cNvSpPr/>
            <p:nvPr/>
          </p:nvSpPr>
          <p:spPr>
            <a:xfrm>
              <a:off x="0" y="0"/>
              <a:ext cx="1233160" cy="1156238"/>
            </a:xfrm>
            <a:custGeom>
              <a:avLst/>
              <a:gdLst/>
              <a:ahLst/>
              <a:cxnLst/>
              <a:rect l="l" t="t" r="r" b="b"/>
              <a:pathLst>
                <a:path w="1233160" h="1156238">
                  <a:moveTo>
                    <a:pt x="180998" y="0"/>
                  </a:moveTo>
                  <a:lnTo>
                    <a:pt x="1052162" y="0"/>
                  </a:lnTo>
                  <a:cubicBezTo>
                    <a:pt x="1152125" y="0"/>
                    <a:pt x="1233160" y="81036"/>
                    <a:pt x="1233160" y="180998"/>
                  </a:cubicBezTo>
                  <a:lnTo>
                    <a:pt x="1233160" y="975240"/>
                  </a:lnTo>
                  <a:cubicBezTo>
                    <a:pt x="1233160" y="1023244"/>
                    <a:pt x="1214091" y="1069281"/>
                    <a:pt x="1180147" y="1103225"/>
                  </a:cubicBezTo>
                  <a:cubicBezTo>
                    <a:pt x="1146203" y="1137169"/>
                    <a:pt x="1100166" y="1156238"/>
                    <a:pt x="1052162" y="1156238"/>
                  </a:cubicBezTo>
                  <a:lnTo>
                    <a:pt x="180998" y="1156238"/>
                  </a:lnTo>
                  <a:cubicBezTo>
                    <a:pt x="132995" y="1156238"/>
                    <a:pt x="86957" y="1137169"/>
                    <a:pt x="53013" y="1103225"/>
                  </a:cubicBezTo>
                  <a:cubicBezTo>
                    <a:pt x="19069" y="1069281"/>
                    <a:pt x="0" y="1023244"/>
                    <a:pt x="0" y="975240"/>
                  </a:cubicBezTo>
                  <a:lnTo>
                    <a:pt x="0" y="180998"/>
                  </a:lnTo>
                  <a:cubicBezTo>
                    <a:pt x="0" y="132995"/>
                    <a:pt x="19069" y="86957"/>
                    <a:pt x="53013" y="53013"/>
                  </a:cubicBezTo>
                  <a:cubicBezTo>
                    <a:pt x="86957" y="19069"/>
                    <a:pt x="132995" y="0"/>
                    <a:pt x="180998" y="0"/>
                  </a:cubicBezTo>
                  <a:close/>
                </a:path>
              </a:pathLst>
            </a:custGeom>
            <a:solidFill>
              <a:srgbClr val="35CD64"/>
            </a:solidFill>
            <a:ln cap="rnd">
              <a:noFill/>
              <a:prstDash val="solid"/>
              <a:round/>
            </a:ln>
          </p:spPr>
        </p:sp>
        <p:sp>
          <p:nvSpPr>
            <p:cNvPr id="49" name="TextBox 49"/>
            <p:cNvSpPr txBox="1"/>
            <p:nvPr/>
          </p:nvSpPr>
          <p:spPr>
            <a:xfrm>
              <a:off x="0" y="-38100"/>
              <a:ext cx="1233160" cy="1194338"/>
            </a:xfrm>
            <a:prstGeom prst="rect">
              <a:avLst/>
            </a:prstGeom>
          </p:spPr>
          <p:txBody>
            <a:bodyPr lIns="36137" tIns="36137" rIns="36137" bIns="36137" rtlCol="0" anchor="ctr"/>
            <a:lstStyle/>
            <a:p>
              <a:pPr algn="ctr">
                <a:lnSpc>
                  <a:spcPts val="2660"/>
                </a:lnSpc>
                <a:spcBef>
                  <a:spcPct val="0"/>
                </a:spcBef>
              </a:pPr>
              <a:endParaRPr/>
            </a:p>
          </p:txBody>
        </p:sp>
      </p:grpSp>
      <p:grpSp>
        <p:nvGrpSpPr>
          <p:cNvPr id="50" name="Group 50"/>
          <p:cNvGrpSpPr/>
          <p:nvPr/>
        </p:nvGrpSpPr>
        <p:grpSpPr>
          <a:xfrm rot="-2700000">
            <a:off x="15215950" y="8714548"/>
            <a:ext cx="4191796" cy="3930320"/>
            <a:chOff x="0" y="0"/>
            <a:chExt cx="1233160" cy="1156238"/>
          </a:xfrm>
        </p:grpSpPr>
        <p:sp>
          <p:nvSpPr>
            <p:cNvPr id="51" name="Freeform 51"/>
            <p:cNvSpPr/>
            <p:nvPr/>
          </p:nvSpPr>
          <p:spPr>
            <a:xfrm>
              <a:off x="0" y="0"/>
              <a:ext cx="1233160" cy="1156238"/>
            </a:xfrm>
            <a:custGeom>
              <a:avLst/>
              <a:gdLst/>
              <a:ahLst/>
              <a:cxnLst/>
              <a:rect l="l" t="t" r="r" b="b"/>
              <a:pathLst>
                <a:path w="1233160" h="1156238">
                  <a:moveTo>
                    <a:pt x="180998" y="0"/>
                  </a:moveTo>
                  <a:lnTo>
                    <a:pt x="1052162" y="0"/>
                  </a:lnTo>
                  <a:cubicBezTo>
                    <a:pt x="1152125" y="0"/>
                    <a:pt x="1233160" y="81036"/>
                    <a:pt x="1233160" y="180998"/>
                  </a:cubicBezTo>
                  <a:lnTo>
                    <a:pt x="1233160" y="975240"/>
                  </a:lnTo>
                  <a:cubicBezTo>
                    <a:pt x="1233160" y="1023244"/>
                    <a:pt x="1214091" y="1069281"/>
                    <a:pt x="1180147" y="1103225"/>
                  </a:cubicBezTo>
                  <a:cubicBezTo>
                    <a:pt x="1146203" y="1137169"/>
                    <a:pt x="1100166" y="1156238"/>
                    <a:pt x="1052162" y="1156238"/>
                  </a:cubicBezTo>
                  <a:lnTo>
                    <a:pt x="180998" y="1156238"/>
                  </a:lnTo>
                  <a:cubicBezTo>
                    <a:pt x="132995" y="1156238"/>
                    <a:pt x="86957" y="1137169"/>
                    <a:pt x="53013" y="1103225"/>
                  </a:cubicBezTo>
                  <a:cubicBezTo>
                    <a:pt x="19069" y="1069281"/>
                    <a:pt x="0" y="1023244"/>
                    <a:pt x="0" y="975240"/>
                  </a:cubicBezTo>
                  <a:lnTo>
                    <a:pt x="0" y="180998"/>
                  </a:lnTo>
                  <a:cubicBezTo>
                    <a:pt x="0" y="132995"/>
                    <a:pt x="19069" y="86957"/>
                    <a:pt x="53013" y="53013"/>
                  </a:cubicBezTo>
                  <a:cubicBezTo>
                    <a:pt x="86957" y="19069"/>
                    <a:pt x="132995" y="0"/>
                    <a:pt x="180998" y="0"/>
                  </a:cubicBezTo>
                  <a:close/>
                </a:path>
              </a:pathLst>
            </a:custGeom>
            <a:solidFill>
              <a:srgbClr val="0E664E"/>
            </a:solidFill>
            <a:ln cap="rnd">
              <a:noFill/>
              <a:prstDash val="solid"/>
              <a:round/>
            </a:ln>
          </p:spPr>
        </p:sp>
        <p:sp>
          <p:nvSpPr>
            <p:cNvPr id="52" name="TextBox 52"/>
            <p:cNvSpPr txBox="1"/>
            <p:nvPr/>
          </p:nvSpPr>
          <p:spPr>
            <a:xfrm>
              <a:off x="0" y="-38100"/>
              <a:ext cx="1233160" cy="1194338"/>
            </a:xfrm>
            <a:prstGeom prst="rect">
              <a:avLst/>
            </a:prstGeom>
          </p:spPr>
          <p:txBody>
            <a:bodyPr lIns="36137" tIns="36137" rIns="36137" bIns="36137" rtlCol="0" anchor="ctr"/>
            <a:lstStyle/>
            <a:p>
              <a:pPr algn="ctr">
                <a:lnSpc>
                  <a:spcPts val="2660"/>
                </a:lnSpc>
                <a:spcBef>
                  <a:spcPct val="0"/>
                </a:spcBef>
              </a:pPr>
              <a:endParaRPr/>
            </a:p>
          </p:txBody>
        </p:sp>
      </p:grpSp>
      <p:sp>
        <p:nvSpPr>
          <p:cNvPr id="56" name="TextBox 56"/>
          <p:cNvSpPr txBox="1"/>
          <p:nvPr/>
        </p:nvSpPr>
        <p:spPr>
          <a:xfrm>
            <a:off x="1078350" y="6295199"/>
            <a:ext cx="6320858" cy="847588"/>
          </a:xfrm>
          <a:prstGeom prst="rect">
            <a:avLst/>
          </a:prstGeom>
        </p:spPr>
        <p:txBody>
          <a:bodyPr lIns="0" tIns="0" rIns="0" bIns="0" rtlCol="0" anchor="t">
            <a:spAutoFit/>
          </a:bodyPr>
          <a:lstStyle/>
          <a:p>
            <a:pPr algn="l">
              <a:lnSpc>
                <a:spcPts val="6332"/>
              </a:lnSpc>
            </a:pPr>
            <a:r>
              <a:rPr lang="en-US" sz="6208" b="1">
                <a:solidFill>
                  <a:srgbClr val="065131"/>
                </a:solidFill>
                <a:latin typeface="Roboto Bold"/>
                <a:ea typeface="Roboto Bold"/>
                <a:cs typeface="Roboto Bold"/>
                <a:sym typeface="Roboto Bold"/>
              </a:rPr>
              <a:t>Why?</a:t>
            </a:r>
          </a:p>
        </p:txBody>
      </p:sp>
      <p:sp>
        <p:nvSpPr>
          <p:cNvPr id="58" name="TextBox 58"/>
          <p:cNvSpPr txBox="1"/>
          <p:nvPr/>
        </p:nvSpPr>
        <p:spPr>
          <a:xfrm>
            <a:off x="9576202" y="3145500"/>
            <a:ext cx="7594988" cy="500137"/>
          </a:xfrm>
          <a:prstGeom prst="rect">
            <a:avLst/>
          </a:prstGeom>
        </p:spPr>
        <p:txBody>
          <a:bodyPr lIns="0" tIns="0" rIns="0" bIns="0" rtlCol="0" anchor="t">
            <a:spAutoFit/>
          </a:bodyPr>
          <a:lstStyle/>
          <a:p>
            <a:pPr>
              <a:lnSpc>
                <a:spcPts val="3915"/>
              </a:lnSpc>
            </a:pPr>
            <a:r>
              <a:rPr lang="en-US" sz="3600" b="1" dirty="0">
                <a:solidFill>
                  <a:srgbClr val="003E1C"/>
                </a:solidFill>
              </a:rPr>
              <a:t>Automation in Design</a:t>
            </a:r>
            <a:endParaRPr lang="en-US" sz="3262" b="1" dirty="0">
              <a:solidFill>
                <a:srgbClr val="003E1C"/>
              </a:solidFill>
              <a:latin typeface="Arimo Bold"/>
              <a:ea typeface="Arimo Bold"/>
              <a:cs typeface="Arimo Bold"/>
              <a:sym typeface="Arimo Bold"/>
            </a:endParaRPr>
          </a:p>
        </p:txBody>
      </p:sp>
      <p:sp>
        <p:nvSpPr>
          <p:cNvPr id="59" name="TextBox 59"/>
          <p:cNvSpPr txBox="1"/>
          <p:nvPr/>
        </p:nvSpPr>
        <p:spPr>
          <a:xfrm>
            <a:off x="9576202" y="1082922"/>
            <a:ext cx="7594988" cy="500137"/>
          </a:xfrm>
          <a:prstGeom prst="rect">
            <a:avLst/>
          </a:prstGeom>
        </p:spPr>
        <p:txBody>
          <a:bodyPr lIns="0" tIns="0" rIns="0" bIns="0" rtlCol="0" anchor="t">
            <a:spAutoFit/>
          </a:bodyPr>
          <a:lstStyle/>
          <a:p>
            <a:pPr>
              <a:lnSpc>
                <a:spcPts val="3915"/>
              </a:lnSpc>
            </a:pPr>
            <a:r>
              <a:rPr lang="en-US" sz="3600" b="1" dirty="0">
                <a:solidFill>
                  <a:srgbClr val="003E1C"/>
                </a:solidFill>
              </a:rPr>
              <a:t>Manual Drawing vs CNC Machine</a:t>
            </a:r>
            <a:endParaRPr lang="en-US" sz="3262" b="1" dirty="0">
              <a:solidFill>
                <a:srgbClr val="003E1C"/>
              </a:solidFill>
              <a:latin typeface="Arimo Bold"/>
              <a:ea typeface="Arimo Bold"/>
              <a:cs typeface="Arimo Bold"/>
              <a:sym typeface="Arimo Bold"/>
            </a:endParaRPr>
          </a:p>
        </p:txBody>
      </p:sp>
      <p:sp>
        <p:nvSpPr>
          <p:cNvPr id="61" name="TextBox 61"/>
          <p:cNvSpPr txBox="1"/>
          <p:nvPr/>
        </p:nvSpPr>
        <p:spPr>
          <a:xfrm>
            <a:off x="9576202" y="5208078"/>
            <a:ext cx="7594988" cy="500137"/>
          </a:xfrm>
          <a:prstGeom prst="rect">
            <a:avLst/>
          </a:prstGeom>
        </p:spPr>
        <p:txBody>
          <a:bodyPr lIns="0" tIns="0" rIns="0" bIns="0" rtlCol="0" anchor="t">
            <a:spAutoFit/>
          </a:bodyPr>
          <a:lstStyle/>
          <a:p>
            <a:pPr>
              <a:lnSpc>
                <a:spcPts val="3915"/>
              </a:lnSpc>
            </a:pPr>
            <a:r>
              <a:rPr lang="en-US" sz="3600" b="1" dirty="0">
                <a:solidFill>
                  <a:srgbClr val="003E1C"/>
                </a:solidFill>
              </a:rPr>
              <a:t>Applications of CNC Machine</a:t>
            </a:r>
            <a:endParaRPr lang="en-US" sz="3262" b="1" dirty="0">
              <a:solidFill>
                <a:srgbClr val="003E1C"/>
              </a:solidFill>
              <a:latin typeface="Arimo Bold"/>
              <a:ea typeface="Arimo Bold"/>
              <a:cs typeface="Arimo Bold"/>
              <a:sym typeface="Arimo Bold"/>
            </a:endParaRPr>
          </a:p>
        </p:txBody>
      </p:sp>
      <p:sp>
        <p:nvSpPr>
          <p:cNvPr id="70" name="Rectangle 69"/>
          <p:cNvSpPr/>
          <p:nvPr/>
        </p:nvSpPr>
        <p:spPr>
          <a:xfrm>
            <a:off x="9500275" y="1602946"/>
            <a:ext cx="9144000" cy="1015663"/>
          </a:xfrm>
          <a:prstGeom prst="rect">
            <a:avLst/>
          </a:prstGeom>
        </p:spPr>
        <p:txBody>
          <a:bodyPr>
            <a:spAutoFit/>
          </a:bodyPr>
          <a:lstStyle/>
          <a:p>
            <a:pPr lvl="0" eaLnBrk="0" fontAlgn="base" hangingPunct="0">
              <a:spcBef>
                <a:spcPct val="0"/>
              </a:spcBef>
              <a:spcAft>
                <a:spcPct val="0"/>
              </a:spcAft>
              <a:buFontTx/>
              <a:buChar char="•"/>
            </a:pPr>
            <a:r>
              <a:rPr lang="en-US" altLang="en-US" sz="2000" dirty="0">
                <a:latin typeface="Arial" panose="020B0604020202020204" pitchFamily="34" charset="0"/>
              </a:rPr>
              <a:t>Manual drawing requires human effort and is error-prone</a:t>
            </a:r>
          </a:p>
          <a:p>
            <a:pPr lvl="0" eaLnBrk="0" fontAlgn="base" hangingPunct="0">
              <a:spcBef>
                <a:spcPct val="0"/>
              </a:spcBef>
              <a:spcAft>
                <a:spcPct val="0"/>
              </a:spcAft>
              <a:buFontTx/>
              <a:buChar char="•"/>
            </a:pPr>
            <a:r>
              <a:rPr lang="en-US" altLang="en-US" sz="2000" dirty="0">
                <a:latin typeface="Arial" panose="020B0604020202020204" pitchFamily="34" charset="0"/>
              </a:rPr>
              <a:t>CNC plotter is automated and accurate</a:t>
            </a:r>
          </a:p>
          <a:p>
            <a:pPr lvl="0" eaLnBrk="0" fontAlgn="base" hangingPunct="0">
              <a:spcBef>
                <a:spcPct val="0"/>
              </a:spcBef>
              <a:spcAft>
                <a:spcPct val="0"/>
              </a:spcAft>
              <a:buFontTx/>
              <a:buChar char="•"/>
            </a:pPr>
            <a:r>
              <a:rPr lang="en-US" altLang="en-US" sz="2000" dirty="0">
                <a:latin typeface="Arial" panose="020B0604020202020204" pitchFamily="34" charset="0"/>
              </a:rPr>
              <a:t>Consistency, speed, and precision are higher in CNC plotter</a:t>
            </a:r>
          </a:p>
        </p:txBody>
      </p:sp>
      <p:sp>
        <p:nvSpPr>
          <p:cNvPr id="72" name="Rectangle 71"/>
          <p:cNvSpPr/>
          <p:nvPr/>
        </p:nvSpPr>
        <p:spPr>
          <a:xfrm>
            <a:off x="9488506" y="3645637"/>
            <a:ext cx="9144000" cy="1015663"/>
          </a:xfrm>
          <a:prstGeom prst="rect">
            <a:avLst/>
          </a:prstGeom>
        </p:spPr>
        <p:txBody>
          <a:bodyPr>
            <a:spAutoFit/>
          </a:bodyPr>
          <a:lstStyle/>
          <a:p>
            <a:pPr lvl="0" eaLnBrk="0" fontAlgn="base" hangingPunct="0">
              <a:spcBef>
                <a:spcPct val="0"/>
              </a:spcBef>
              <a:spcAft>
                <a:spcPct val="0"/>
              </a:spcAft>
              <a:buFontTx/>
              <a:buChar char="•"/>
            </a:pPr>
            <a:r>
              <a:rPr lang="en-US" altLang="en-US" sz="2000" dirty="0">
                <a:latin typeface="Arial" panose="020B0604020202020204" pitchFamily="34" charset="0"/>
              </a:rPr>
              <a:t>CNC plotters represent a shift toward automation in art and engineering</a:t>
            </a:r>
          </a:p>
          <a:p>
            <a:pPr lvl="0" eaLnBrk="0" fontAlgn="base" hangingPunct="0">
              <a:spcBef>
                <a:spcPct val="0"/>
              </a:spcBef>
              <a:spcAft>
                <a:spcPct val="0"/>
              </a:spcAft>
              <a:buFontTx/>
              <a:buChar char="•"/>
            </a:pPr>
            <a:r>
              <a:rPr lang="en-US" altLang="en-US" sz="2000" dirty="0">
                <a:latin typeface="Arial" panose="020B0604020202020204" pitchFamily="34" charset="0"/>
              </a:rPr>
              <a:t>Students and engineers can create complex designs without manual tools</a:t>
            </a:r>
          </a:p>
          <a:p>
            <a:pPr lvl="0" eaLnBrk="0" fontAlgn="base" hangingPunct="0">
              <a:spcBef>
                <a:spcPct val="0"/>
              </a:spcBef>
              <a:spcAft>
                <a:spcPct val="0"/>
              </a:spcAft>
              <a:buFontTx/>
              <a:buChar char="•"/>
            </a:pPr>
            <a:r>
              <a:rPr lang="en-US" altLang="en-US" sz="2000" dirty="0">
                <a:latin typeface="Arial" panose="020B0604020202020204" pitchFamily="34" charset="0"/>
              </a:rPr>
              <a:t>Enhances learning and creativity</a:t>
            </a:r>
          </a:p>
        </p:txBody>
      </p:sp>
      <p:sp>
        <p:nvSpPr>
          <p:cNvPr id="74" name="Rectangle 73"/>
          <p:cNvSpPr/>
          <p:nvPr/>
        </p:nvSpPr>
        <p:spPr>
          <a:xfrm>
            <a:off x="9488506" y="5870246"/>
            <a:ext cx="9144000" cy="1323439"/>
          </a:xfrm>
          <a:prstGeom prst="rect">
            <a:avLst/>
          </a:prstGeom>
        </p:spPr>
        <p:txBody>
          <a:bodyPr>
            <a:spAutoFit/>
          </a:bodyPr>
          <a:lstStyle/>
          <a:p>
            <a:pPr lvl="0" eaLnBrk="0" fontAlgn="base" hangingPunct="0">
              <a:spcBef>
                <a:spcPct val="0"/>
              </a:spcBef>
              <a:spcAft>
                <a:spcPct val="0"/>
              </a:spcAft>
              <a:buFontTx/>
              <a:buChar char="•"/>
            </a:pPr>
            <a:r>
              <a:rPr lang="en-US" altLang="en-US" sz="2000" dirty="0">
                <a:latin typeface="Arial" panose="020B0604020202020204" pitchFamily="34" charset="0"/>
              </a:rPr>
              <a:t>PCB design</a:t>
            </a:r>
          </a:p>
          <a:p>
            <a:pPr lvl="0" eaLnBrk="0" fontAlgn="base" hangingPunct="0">
              <a:spcBef>
                <a:spcPct val="0"/>
              </a:spcBef>
              <a:spcAft>
                <a:spcPct val="0"/>
              </a:spcAft>
              <a:buFontTx/>
              <a:buChar char="•"/>
            </a:pPr>
            <a:r>
              <a:rPr lang="en-US" altLang="en-US" sz="2000" dirty="0">
                <a:latin typeface="Arial" panose="020B0604020202020204" pitchFamily="34" charset="0"/>
              </a:rPr>
              <a:t>Artistic drawing</a:t>
            </a:r>
          </a:p>
          <a:p>
            <a:pPr lvl="0" eaLnBrk="0" fontAlgn="base" hangingPunct="0">
              <a:spcBef>
                <a:spcPct val="0"/>
              </a:spcBef>
              <a:spcAft>
                <a:spcPct val="0"/>
              </a:spcAft>
              <a:buFontTx/>
              <a:buChar char="•"/>
            </a:pPr>
            <a:r>
              <a:rPr lang="en-US" altLang="en-US" sz="2000" dirty="0">
                <a:latin typeface="Arial" panose="020B0604020202020204" pitchFamily="34" charset="0"/>
              </a:rPr>
              <a:t>Laser engraving (with minor modifications)</a:t>
            </a:r>
          </a:p>
          <a:p>
            <a:pPr lvl="0" eaLnBrk="0" fontAlgn="base" hangingPunct="0">
              <a:spcBef>
                <a:spcPct val="0"/>
              </a:spcBef>
              <a:spcAft>
                <a:spcPct val="0"/>
              </a:spcAft>
              <a:buFontTx/>
              <a:buChar char="•"/>
            </a:pPr>
            <a:r>
              <a:rPr lang="en-US" altLang="en-US" sz="2000" dirty="0">
                <a:latin typeface="Arial" panose="020B0604020202020204" pitchFamily="34" charset="0"/>
              </a:rPr>
              <a:t>Educational demonstrations</a:t>
            </a:r>
          </a:p>
        </p:txBody>
      </p:sp>
      <p:pic>
        <p:nvPicPr>
          <p:cNvPr id="60" name="Picture 59"/>
          <p:cNvPicPr>
            <a:picLocks noChangeAspect="1"/>
          </p:cNvPicPr>
          <p:nvPr/>
        </p:nvPicPr>
        <p:blipFill rotWithShape="1">
          <a:blip r:embed="rId4">
            <a:extLst>
              <a:ext uri="{28A0092B-C50C-407E-A947-70E740481C1C}">
                <a14:useLocalDpi xmlns:a14="http://schemas.microsoft.com/office/drawing/2010/main" val="0"/>
              </a:ext>
            </a:extLst>
          </a:blip>
          <a:srcRect l="38109" t="28592" r="18369" b="36622"/>
          <a:stretch/>
        </p:blipFill>
        <p:spPr>
          <a:xfrm>
            <a:off x="906351" y="1033872"/>
            <a:ext cx="5048251" cy="4759014"/>
          </a:xfrm>
          <a:prstGeom prst="ellipse">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66824" y="1438235"/>
            <a:ext cx="11229975" cy="807913"/>
          </a:xfrm>
          <a:prstGeom prst="rect">
            <a:avLst/>
          </a:prstGeom>
        </p:spPr>
        <p:txBody>
          <a:bodyPr wrap="square" lIns="0" tIns="0" rIns="0" bIns="0" rtlCol="0" anchor="t">
            <a:spAutoFit/>
          </a:bodyPr>
          <a:lstStyle/>
          <a:p>
            <a:pPr>
              <a:lnSpc>
                <a:spcPts val="6332"/>
              </a:lnSpc>
            </a:pPr>
            <a:r>
              <a:rPr lang="en-US" sz="6600" b="1" dirty="0">
                <a:solidFill>
                  <a:srgbClr val="003E1C"/>
                </a:solidFill>
              </a:rPr>
              <a:t>Benefits of CNC Machine</a:t>
            </a:r>
            <a:endParaRPr lang="en-US" sz="6208" b="1" dirty="0">
              <a:solidFill>
                <a:srgbClr val="003E1C"/>
              </a:solidFill>
              <a:latin typeface="Roboto Bold"/>
              <a:ea typeface="Roboto Bold"/>
              <a:cs typeface="Roboto Bold"/>
              <a:sym typeface="Roboto Bold"/>
            </a:endParaRPr>
          </a:p>
        </p:txBody>
      </p:sp>
      <p:sp>
        <p:nvSpPr>
          <p:cNvPr id="24" name="Freeform 24"/>
          <p:cNvSpPr/>
          <p:nvPr/>
        </p:nvSpPr>
        <p:spPr>
          <a:xfrm rot="8001581">
            <a:off x="8611659" y="-6041098"/>
            <a:ext cx="9015577" cy="10362732"/>
          </a:xfrm>
          <a:custGeom>
            <a:avLst/>
            <a:gdLst/>
            <a:ahLst/>
            <a:cxnLst/>
            <a:rect l="l" t="t" r="r" b="b"/>
            <a:pathLst>
              <a:path w="9015577" h="10362732">
                <a:moveTo>
                  <a:pt x="0" y="0"/>
                </a:moveTo>
                <a:lnTo>
                  <a:pt x="9015577" y="0"/>
                </a:lnTo>
                <a:lnTo>
                  <a:pt x="9015577" y="10362732"/>
                </a:lnTo>
                <a:lnTo>
                  <a:pt x="0" y="10362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5" name="Group 25"/>
          <p:cNvGrpSpPr/>
          <p:nvPr/>
        </p:nvGrpSpPr>
        <p:grpSpPr>
          <a:xfrm rot="-2700000">
            <a:off x="10463334" y="9274099"/>
            <a:ext cx="5320144" cy="4249964"/>
            <a:chOff x="0" y="0"/>
            <a:chExt cx="1315865" cy="1051171"/>
          </a:xfrm>
        </p:grpSpPr>
        <p:sp>
          <p:nvSpPr>
            <p:cNvPr id="26" name="Freeform 26"/>
            <p:cNvSpPr/>
            <p:nvPr/>
          </p:nvSpPr>
          <p:spPr>
            <a:xfrm>
              <a:off x="0" y="0"/>
              <a:ext cx="1315866" cy="1051171"/>
            </a:xfrm>
            <a:custGeom>
              <a:avLst/>
              <a:gdLst/>
              <a:ahLst/>
              <a:cxnLst/>
              <a:rect l="l" t="t" r="r" b="b"/>
              <a:pathLst>
                <a:path w="1315866" h="1051171">
                  <a:moveTo>
                    <a:pt x="142610" y="0"/>
                  </a:moveTo>
                  <a:lnTo>
                    <a:pt x="1173255" y="0"/>
                  </a:lnTo>
                  <a:cubicBezTo>
                    <a:pt x="1252017" y="0"/>
                    <a:pt x="1315866" y="63849"/>
                    <a:pt x="1315866" y="142610"/>
                  </a:cubicBezTo>
                  <a:lnTo>
                    <a:pt x="1315866" y="908560"/>
                  </a:lnTo>
                  <a:cubicBezTo>
                    <a:pt x="1315866" y="946383"/>
                    <a:pt x="1300841" y="982657"/>
                    <a:pt x="1274096" y="1009401"/>
                  </a:cubicBezTo>
                  <a:cubicBezTo>
                    <a:pt x="1247351" y="1036146"/>
                    <a:pt x="1211078" y="1051171"/>
                    <a:pt x="1173255" y="1051171"/>
                  </a:cubicBezTo>
                  <a:lnTo>
                    <a:pt x="142610" y="1051171"/>
                  </a:lnTo>
                  <a:cubicBezTo>
                    <a:pt x="104788" y="1051171"/>
                    <a:pt x="68514" y="1036146"/>
                    <a:pt x="41770" y="1009401"/>
                  </a:cubicBezTo>
                  <a:cubicBezTo>
                    <a:pt x="15025" y="982657"/>
                    <a:pt x="0" y="946383"/>
                    <a:pt x="0" y="908560"/>
                  </a:cubicBezTo>
                  <a:lnTo>
                    <a:pt x="0" y="142610"/>
                  </a:lnTo>
                  <a:cubicBezTo>
                    <a:pt x="0" y="63849"/>
                    <a:pt x="63849" y="0"/>
                    <a:pt x="142610" y="0"/>
                  </a:cubicBezTo>
                  <a:close/>
                </a:path>
              </a:pathLst>
            </a:custGeom>
            <a:solidFill>
              <a:srgbClr val="35CD64"/>
            </a:solidFill>
            <a:ln cap="rnd">
              <a:noFill/>
              <a:prstDash val="solid"/>
              <a:round/>
            </a:ln>
          </p:spPr>
        </p:sp>
        <p:sp>
          <p:nvSpPr>
            <p:cNvPr id="27" name="TextBox 27"/>
            <p:cNvSpPr txBox="1"/>
            <p:nvPr/>
          </p:nvSpPr>
          <p:spPr>
            <a:xfrm>
              <a:off x="0" y="-38100"/>
              <a:ext cx="1315865" cy="1089271"/>
            </a:xfrm>
            <a:prstGeom prst="rect">
              <a:avLst/>
            </a:prstGeom>
          </p:spPr>
          <p:txBody>
            <a:bodyPr lIns="42981" tIns="42981" rIns="42981" bIns="42981" rtlCol="0" anchor="ctr"/>
            <a:lstStyle/>
            <a:p>
              <a:pPr algn="ctr">
                <a:lnSpc>
                  <a:spcPts val="2660"/>
                </a:lnSpc>
                <a:spcBef>
                  <a:spcPct val="0"/>
                </a:spcBef>
              </a:pPr>
              <a:endParaRPr/>
            </a:p>
          </p:txBody>
        </p:sp>
      </p:grpSp>
      <p:grpSp>
        <p:nvGrpSpPr>
          <p:cNvPr id="28" name="Group 28"/>
          <p:cNvGrpSpPr/>
          <p:nvPr/>
        </p:nvGrpSpPr>
        <p:grpSpPr>
          <a:xfrm rot="2700000">
            <a:off x="12386854" y="4893111"/>
            <a:ext cx="7844841" cy="6566825"/>
            <a:chOff x="0" y="0"/>
            <a:chExt cx="1324175" cy="1108451"/>
          </a:xfrm>
        </p:grpSpPr>
        <p:sp>
          <p:nvSpPr>
            <p:cNvPr id="29" name="Freeform 29"/>
            <p:cNvSpPr/>
            <p:nvPr/>
          </p:nvSpPr>
          <p:spPr>
            <a:xfrm>
              <a:off x="0" y="0"/>
              <a:ext cx="1324175" cy="1108451"/>
            </a:xfrm>
            <a:custGeom>
              <a:avLst/>
              <a:gdLst/>
              <a:ahLst/>
              <a:cxnLst/>
              <a:rect l="l" t="t" r="r" b="b"/>
              <a:pathLst>
                <a:path w="1324175" h="1108451">
                  <a:moveTo>
                    <a:pt x="96714" y="0"/>
                  </a:moveTo>
                  <a:lnTo>
                    <a:pt x="1227460" y="0"/>
                  </a:lnTo>
                  <a:cubicBezTo>
                    <a:pt x="1280874" y="0"/>
                    <a:pt x="1324175" y="43300"/>
                    <a:pt x="1324175" y="96714"/>
                  </a:cubicBezTo>
                  <a:lnTo>
                    <a:pt x="1324175" y="1011737"/>
                  </a:lnTo>
                  <a:cubicBezTo>
                    <a:pt x="1324175" y="1037387"/>
                    <a:pt x="1313985" y="1061987"/>
                    <a:pt x="1295848" y="1080124"/>
                  </a:cubicBezTo>
                  <a:cubicBezTo>
                    <a:pt x="1277710" y="1098262"/>
                    <a:pt x="1253111" y="1108451"/>
                    <a:pt x="1227460" y="1108451"/>
                  </a:cubicBezTo>
                  <a:lnTo>
                    <a:pt x="96714" y="1108451"/>
                  </a:lnTo>
                  <a:cubicBezTo>
                    <a:pt x="71064" y="1108451"/>
                    <a:pt x="46464" y="1098262"/>
                    <a:pt x="28327" y="1080124"/>
                  </a:cubicBezTo>
                  <a:cubicBezTo>
                    <a:pt x="10190" y="1061987"/>
                    <a:pt x="0" y="1037387"/>
                    <a:pt x="0" y="1011737"/>
                  </a:cubicBezTo>
                  <a:lnTo>
                    <a:pt x="0" y="96714"/>
                  </a:lnTo>
                  <a:cubicBezTo>
                    <a:pt x="0" y="71064"/>
                    <a:pt x="10190" y="46464"/>
                    <a:pt x="28327" y="28327"/>
                  </a:cubicBezTo>
                  <a:cubicBezTo>
                    <a:pt x="46464" y="10190"/>
                    <a:pt x="71064" y="0"/>
                    <a:pt x="96714" y="0"/>
                  </a:cubicBezTo>
                  <a:close/>
                </a:path>
              </a:pathLst>
            </a:custGeom>
            <a:solidFill>
              <a:srgbClr val="0E664E"/>
            </a:solidFill>
            <a:ln cap="rnd">
              <a:noFill/>
              <a:prstDash val="solid"/>
              <a:round/>
            </a:ln>
          </p:spPr>
        </p:sp>
        <p:sp>
          <p:nvSpPr>
            <p:cNvPr id="30" name="TextBox 30"/>
            <p:cNvSpPr txBox="1"/>
            <p:nvPr/>
          </p:nvSpPr>
          <p:spPr>
            <a:xfrm>
              <a:off x="0" y="-38100"/>
              <a:ext cx="1324175" cy="1146551"/>
            </a:xfrm>
            <a:prstGeom prst="rect">
              <a:avLst/>
            </a:prstGeom>
          </p:spPr>
          <p:txBody>
            <a:bodyPr lIns="39432" tIns="39432" rIns="39432" bIns="39432" rtlCol="0" anchor="ctr"/>
            <a:lstStyle/>
            <a:p>
              <a:pPr algn="ctr">
                <a:lnSpc>
                  <a:spcPts val="2660"/>
                </a:lnSpc>
                <a:spcBef>
                  <a:spcPct val="0"/>
                </a:spcBef>
              </a:pPr>
              <a:endParaRPr/>
            </a:p>
          </p:txBody>
        </p:sp>
      </p:grpSp>
      <p:grpSp>
        <p:nvGrpSpPr>
          <p:cNvPr id="31" name="Group 31"/>
          <p:cNvGrpSpPr/>
          <p:nvPr/>
        </p:nvGrpSpPr>
        <p:grpSpPr>
          <a:xfrm>
            <a:off x="11517641" y="2636187"/>
            <a:ext cx="5587680" cy="558768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33" name="TextBox 33"/>
            <p:cNvSpPr txBox="1"/>
            <p:nvPr/>
          </p:nvSpPr>
          <p:spPr>
            <a:xfrm>
              <a:off x="76200" y="38100"/>
              <a:ext cx="660400" cy="698500"/>
            </a:xfrm>
            <a:prstGeom prst="rect">
              <a:avLst/>
            </a:prstGeom>
          </p:spPr>
          <p:txBody>
            <a:bodyPr lIns="46645" tIns="46645" rIns="46645" bIns="46645" rtlCol="0" anchor="ctr"/>
            <a:lstStyle/>
            <a:p>
              <a:pPr algn="ctr">
                <a:lnSpc>
                  <a:spcPts val="2660"/>
                </a:lnSpc>
              </a:pPr>
              <a:endParaRPr/>
            </a:p>
          </p:txBody>
        </p:sp>
      </p:grpSp>
      <p:grpSp>
        <p:nvGrpSpPr>
          <p:cNvPr id="34" name="Group 34"/>
          <p:cNvGrpSpPr/>
          <p:nvPr/>
        </p:nvGrpSpPr>
        <p:grpSpPr>
          <a:xfrm>
            <a:off x="11843188" y="2961734"/>
            <a:ext cx="4936586" cy="493658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36" name="TextBox 36"/>
            <p:cNvSpPr txBox="1"/>
            <p:nvPr/>
          </p:nvSpPr>
          <p:spPr>
            <a:xfrm>
              <a:off x="76200" y="38100"/>
              <a:ext cx="660400" cy="698500"/>
            </a:xfrm>
            <a:prstGeom prst="rect">
              <a:avLst/>
            </a:prstGeom>
          </p:spPr>
          <p:txBody>
            <a:bodyPr lIns="46645" tIns="46645" rIns="46645" bIns="46645" rtlCol="0" anchor="ctr"/>
            <a:lstStyle/>
            <a:p>
              <a:pPr algn="ctr">
                <a:lnSpc>
                  <a:spcPts val="2660"/>
                </a:lnSpc>
              </a:pPr>
              <a:endParaRPr/>
            </a:p>
          </p:txBody>
        </p:sp>
      </p:grpSp>
      <p:grpSp>
        <p:nvGrpSpPr>
          <p:cNvPr id="37" name="Group 37"/>
          <p:cNvGrpSpPr/>
          <p:nvPr/>
        </p:nvGrpSpPr>
        <p:grpSpPr>
          <a:xfrm rot="2700000">
            <a:off x="13742720" y="7095076"/>
            <a:ext cx="5527412" cy="3249632"/>
            <a:chOff x="0" y="0"/>
            <a:chExt cx="753418" cy="442943"/>
          </a:xfrm>
        </p:grpSpPr>
        <p:sp>
          <p:nvSpPr>
            <p:cNvPr id="38" name="Freeform 38"/>
            <p:cNvSpPr/>
            <p:nvPr/>
          </p:nvSpPr>
          <p:spPr>
            <a:xfrm>
              <a:off x="0" y="0"/>
              <a:ext cx="753418" cy="442943"/>
            </a:xfrm>
            <a:custGeom>
              <a:avLst/>
              <a:gdLst/>
              <a:ahLst/>
              <a:cxnLst/>
              <a:rect l="l" t="t" r="r" b="b"/>
              <a:pathLst>
                <a:path w="753418" h="442943">
                  <a:moveTo>
                    <a:pt x="0" y="0"/>
                  </a:moveTo>
                  <a:lnTo>
                    <a:pt x="753418" y="0"/>
                  </a:lnTo>
                  <a:lnTo>
                    <a:pt x="753418" y="442943"/>
                  </a:lnTo>
                  <a:lnTo>
                    <a:pt x="0" y="442943"/>
                  </a:lnTo>
                  <a:close/>
                </a:path>
              </a:pathLst>
            </a:custGeom>
            <a:gradFill rotWithShape="1">
              <a:gsLst>
                <a:gs pos="0">
                  <a:srgbClr val="006E5F">
                    <a:alpha val="0"/>
                  </a:srgbClr>
                </a:gs>
                <a:gs pos="100000">
                  <a:srgbClr val="35CD64">
                    <a:alpha val="61000"/>
                  </a:srgbClr>
                </a:gs>
              </a:gsLst>
              <a:lin ang="0"/>
            </a:gradFill>
          </p:spPr>
        </p:sp>
        <p:sp>
          <p:nvSpPr>
            <p:cNvPr id="39" name="TextBox 39"/>
            <p:cNvSpPr txBox="1"/>
            <p:nvPr/>
          </p:nvSpPr>
          <p:spPr>
            <a:xfrm>
              <a:off x="0" y="-38100"/>
              <a:ext cx="753418" cy="481043"/>
            </a:xfrm>
            <a:prstGeom prst="rect">
              <a:avLst/>
            </a:prstGeom>
          </p:spPr>
          <p:txBody>
            <a:bodyPr lIns="48831" tIns="48831" rIns="48831" bIns="48831" rtlCol="0" anchor="ctr"/>
            <a:lstStyle/>
            <a:p>
              <a:pPr algn="ctr">
                <a:lnSpc>
                  <a:spcPts val="2660"/>
                </a:lnSpc>
                <a:spcBef>
                  <a:spcPct val="0"/>
                </a:spcBef>
              </a:pPr>
              <a:endParaRPr/>
            </a:p>
          </p:txBody>
        </p:sp>
      </p:grpSp>
      <p:grpSp>
        <p:nvGrpSpPr>
          <p:cNvPr id="40" name="Group 40"/>
          <p:cNvGrpSpPr/>
          <p:nvPr/>
        </p:nvGrpSpPr>
        <p:grpSpPr>
          <a:xfrm>
            <a:off x="12128684" y="3247230"/>
            <a:ext cx="4365594" cy="4365594"/>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0152" r="-52529" b="-35036"/>
              </a:stretch>
            </a:blipFill>
          </p:spPr>
        </p:sp>
      </p:grpSp>
      <p:sp>
        <p:nvSpPr>
          <p:cNvPr id="42" name="AutoShape 42"/>
          <p:cNvSpPr/>
          <p:nvPr/>
        </p:nvSpPr>
        <p:spPr>
          <a:xfrm>
            <a:off x="16580960" y="3276586"/>
            <a:ext cx="4412745" cy="4412745"/>
          </a:xfrm>
          <a:prstGeom prst="line">
            <a:avLst/>
          </a:prstGeom>
          <a:ln w="66675" cap="flat">
            <a:solidFill>
              <a:srgbClr val="35CD64"/>
            </a:solidFill>
            <a:prstDash val="solid"/>
            <a:headEnd type="oval" w="lg" len="lg"/>
            <a:tailEnd type="none" w="sm" len="sm"/>
          </a:ln>
        </p:spPr>
      </p:sp>
      <p:sp>
        <p:nvSpPr>
          <p:cNvPr id="43" name="AutoShape 43"/>
          <p:cNvSpPr/>
          <p:nvPr/>
        </p:nvSpPr>
        <p:spPr>
          <a:xfrm>
            <a:off x="15261649" y="9068458"/>
            <a:ext cx="4412745" cy="4412745"/>
          </a:xfrm>
          <a:prstGeom prst="line">
            <a:avLst/>
          </a:prstGeom>
          <a:ln w="66675" cap="flat">
            <a:solidFill>
              <a:srgbClr val="35CD64"/>
            </a:solidFill>
            <a:prstDash val="solid"/>
            <a:headEnd type="oval" w="lg" len="lg"/>
            <a:tailEnd type="none" w="sm" len="sm"/>
          </a:ln>
        </p:spPr>
      </p:sp>
      <p:sp>
        <p:nvSpPr>
          <p:cNvPr id="44" name="AutoShape 44"/>
          <p:cNvSpPr/>
          <p:nvPr/>
        </p:nvSpPr>
        <p:spPr>
          <a:xfrm>
            <a:off x="15802531" y="1698047"/>
            <a:ext cx="4412745" cy="4412745"/>
          </a:xfrm>
          <a:prstGeom prst="line">
            <a:avLst/>
          </a:prstGeom>
          <a:ln w="66675" cap="flat">
            <a:solidFill>
              <a:srgbClr val="0E664E"/>
            </a:solidFill>
            <a:prstDash val="solid"/>
            <a:headEnd type="oval" w="lg" len="lg"/>
            <a:tailEnd type="none" w="sm" len="sm"/>
          </a:ln>
        </p:spPr>
      </p:sp>
      <p:sp>
        <p:nvSpPr>
          <p:cNvPr id="57" name="Rectangle 56"/>
          <p:cNvSpPr/>
          <p:nvPr/>
        </p:nvSpPr>
        <p:spPr>
          <a:xfrm>
            <a:off x="1184349" y="2365787"/>
            <a:ext cx="9144000" cy="5693866"/>
          </a:xfrm>
          <a:prstGeom prst="rect">
            <a:avLst/>
          </a:prstGeom>
        </p:spPr>
        <p:txBody>
          <a:bodyPr>
            <a:spAutoFit/>
          </a:bodyPr>
          <a:lstStyle/>
          <a:p>
            <a:pPr lvl="0" eaLnBrk="0" fontAlgn="base" hangingPunct="0">
              <a:spcBef>
                <a:spcPct val="0"/>
              </a:spcBef>
              <a:spcAft>
                <a:spcPct val="0"/>
              </a:spcAft>
              <a:buFontTx/>
              <a:buChar char="•"/>
            </a:pPr>
            <a:r>
              <a:rPr lang="en-US" altLang="en-US" sz="2800" b="1" dirty="0">
                <a:solidFill>
                  <a:srgbClr val="003E1C"/>
                </a:solidFill>
                <a:latin typeface="Arial" panose="020B0604020202020204" pitchFamily="34" charset="0"/>
              </a:rPr>
              <a:t>High Precision:</a:t>
            </a:r>
            <a:br>
              <a:rPr lang="en-US" altLang="en-US" b="1" dirty="0">
                <a:latin typeface="Arial" panose="020B0604020202020204" pitchFamily="34" charset="0"/>
              </a:rPr>
            </a:br>
            <a:r>
              <a:rPr lang="en-US" altLang="en-US" sz="2000" b="1" dirty="0">
                <a:latin typeface="Arial" panose="020B0604020202020204" pitchFamily="34" charset="0"/>
              </a:rPr>
              <a:t>                                      </a:t>
            </a:r>
            <a:r>
              <a:rPr lang="en-US" altLang="en-US" sz="2000" dirty="0">
                <a:latin typeface="Arial" panose="020B0604020202020204" pitchFamily="34" charset="0"/>
              </a:rPr>
              <a:t> Produces accurate and detailed designs</a:t>
            </a:r>
            <a:r>
              <a:rPr lang="en-US" altLang="en-US" dirty="0">
                <a:latin typeface="Arial" panose="020B0604020202020204" pitchFamily="34" charset="0"/>
              </a:rPr>
              <a:t>.</a:t>
            </a:r>
          </a:p>
          <a:p>
            <a:pPr lvl="0" eaLnBrk="0" fontAlgn="base" hangingPunct="0">
              <a:spcBef>
                <a:spcPct val="0"/>
              </a:spcBef>
              <a:spcAft>
                <a:spcPct val="0"/>
              </a:spcAft>
              <a:buFontTx/>
              <a:buChar char="•"/>
            </a:pPr>
            <a:r>
              <a:rPr lang="en-US" altLang="en-US" sz="2800" b="1" dirty="0">
                <a:solidFill>
                  <a:srgbClr val="003E1C"/>
                </a:solidFill>
                <a:latin typeface="Arial" panose="020B0604020202020204" pitchFamily="34" charset="0"/>
              </a:rPr>
              <a:t>Time-Saving:</a:t>
            </a:r>
            <a:br>
              <a:rPr lang="en-US" altLang="en-US" sz="2800" b="1" dirty="0">
                <a:latin typeface="Arial" panose="020B0604020202020204" pitchFamily="34" charset="0"/>
              </a:rPr>
            </a:br>
            <a:r>
              <a:rPr lang="en-US" altLang="en-US" sz="2000" dirty="0">
                <a:latin typeface="Arial" panose="020B0604020202020204" pitchFamily="34" charset="0"/>
              </a:rPr>
              <a:t>:                                 Works faster than manual drawing or cutting.</a:t>
            </a:r>
            <a:endParaRPr lang="en-US" altLang="en-US" sz="3200" b="1" dirty="0">
              <a:latin typeface="Arial" panose="020B0604020202020204" pitchFamily="34" charset="0"/>
            </a:endParaRPr>
          </a:p>
          <a:p>
            <a:pPr lvl="0" eaLnBrk="0" fontAlgn="base" hangingPunct="0">
              <a:spcBef>
                <a:spcPct val="0"/>
              </a:spcBef>
              <a:spcAft>
                <a:spcPct val="0"/>
              </a:spcAft>
              <a:buFontTx/>
              <a:buChar char="•"/>
            </a:pPr>
            <a:r>
              <a:rPr lang="en-US" altLang="en-US" sz="2800" b="1" dirty="0">
                <a:solidFill>
                  <a:srgbClr val="003E1C"/>
                </a:solidFill>
                <a:latin typeface="Arial" panose="020B0604020202020204" pitchFamily="34" charset="0"/>
              </a:rPr>
              <a:t>Automation:</a:t>
            </a:r>
            <a:r>
              <a:rPr lang="en-US" altLang="en-US" dirty="0">
                <a:solidFill>
                  <a:srgbClr val="003E1C"/>
                </a:solidFill>
                <a:latin typeface="Arial" panose="020B0604020202020204" pitchFamily="34" charset="0"/>
              </a:rPr>
              <a:t> </a:t>
            </a:r>
            <a:br>
              <a:rPr lang="en-US" altLang="en-US" dirty="0">
                <a:latin typeface="Arial" panose="020B0604020202020204" pitchFamily="34" charset="0"/>
              </a:rPr>
            </a:br>
            <a:r>
              <a:rPr lang="en-US" altLang="en-US" sz="2000" dirty="0">
                <a:latin typeface="Arial" panose="020B0604020202020204" pitchFamily="34" charset="0"/>
              </a:rPr>
              <a:t>                                Runs on computer code with minimal human effort</a:t>
            </a:r>
            <a:r>
              <a:rPr lang="en-US" altLang="en-US" dirty="0">
                <a:latin typeface="Arial" panose="020B0604020202020204" pitchFamily="34" charset="0"/>
              </a:rPr>
              <a:t>.</a:t>
            </a:r>
          </a:p>
          <a:p>
            <a:pPr lvl="0" eaLnBrk="0" fontAlgn="base" hangingPunct="0">
              <a:spcBef>
                <a:spcPct val="0"/>
              </a:spcBef>
              <a:spcAft>
                <a:spcPct val="0"/>
              </a:spcAft>
              <a:buFontTx/>
              <a:buChar char="•"/>
            </a:pPr>
            <a:r>
              <a:rPr lang="en-US" altLang="en-US" sz="2800" b="1" dirty="0">
                <a:solidFill>
                  <a:srgbClr val="003E1C"/>
                </a:solidFill>
                <a:latin typeface="Arial" panose="020B0604020202020204" pitchFamily="34" charset="0"/>
              </a:rPr>
              <a:t>Consistency:</a:t>
            </a:r>
            <a:br>
              <a:rPr lang="en-US" altLang="en-US" sz="2800" b="1" dirty="0">
                <a:solidFill>
                  <a:srgbClr val="003E1C"/>
                </a:solidFill>
                <a:latin typeface="Arial" panose="020B0604020202020204" pitchFamily="34" charset="0"/>
              </a:rPr>
            </a:br>
            <a:r>
              <a:rPr lang="en-US" altLang="en-US" sz="2800" b="1" dirty="0">
                <a:solidFill>
                  <a:srgbClr val="003E1C"/>
                </a:solidFill>
                <a:latin typeface="Arial" panose="020B0604020202020204" pitchFamily="34" charset="0"/>
              </a:rPr>
              <a:t>                       </a:t>
            </a:r>
            <a:r>
              <a:rPr lang="en-US" altLang="en-US" dirty="0">
                <a:solidFill>
                  <a:srgbClr val="003E1C"/>
                </a:solidFill>
                <a:latin typeface="Arial" panose="020B0604020202020204" pitchFamily="34" charset="0"/>
              </a:rPr>
              <a:t> </a:t>
            </a:r>
            <a:r>
              <a:rPr lang="en-US" altLang="en-US" sz="2000" dirty="0">
                <a:latin typeface="Arial" panose="020B0604020202020204" pitchFamily="34" charset="0"/>
              </a:rPr>
              <a:t>Repeats the same task without errors.</a:t>
            </a:r>
          </a:p>
          <a:p>
            <a:pPr lvl="0" eaLnBrk="0" fontAlgn="base" hangingPunct="0">
              <a:spcBef>
                <a:spcPct val="0"/>
              </a:spcBef>
              <a:spcAft>
                <a:spcPct val="0"/>
              </a:spcAft>
              <a:buFontTx/>
              <a:buChar char="•"/>
            </a:pPr>
            <a:r>
              <a:rPr lang="en-US" altLang="en-US" sz="2800" b="1" dirty="0">
                <a:solidFill>
                  <a:srgbClr val="003E1C"/>
                </a:solidFill>
                <a:latin typeface="Arial" panose="020B0604020202020204" pitchFamily="34" charset="0"/>
              </a:rPr>
              <a:t>Educational Value:</a:t>
            </a:r>
            <a:br>
              <a:rPr lang="en-US" altLang="en-US" sz="2800" dirty="0">
                <a:solidFill>
                  <a:srgbClr val="003E1C"/>
                </a:solidFill>
                <a:latin typeface="Arial" panose="020B0604020202020204" pitchFamily="34" charset="0"/>
              </a:rPr>
            </a:br>
            <a:r>
              <a:rPr lang="en-US" altLang="en-US" sz="2800" dirty="0">
                <a:solidFill>
                  <a:srgbClr val="003E1C"/>
                </a:solidFill>
                <a:latin typeface="Arial" panose="020B0604020202020204" pitchFamily="34" charset="0"/>
              </a:rPr>
              <a:t>                                 </a:t>
            </a:r>
            <a:r>
              <a:rPr lang="en-US" altLang="en-US" sz="2000" dirty="0">
                <a:latin typeface="Arial" panose="020B0604020202020204" pitchFamily="34" charset="0"/>
              </a:rPr>
              <a:t>Helps learn electronics, coding, and mechanics.</a:t>
            </a:r>
          </a:p>
          <a:p>
            <a:pPr lvl="0" eaLnBrk="0" fontAlgn="base" hangingPunct="0">
              <a:spcBef>
                <a:spcPct val="0"/>
              </a:spcBef>
              <a:spcAft>
                <a:spcPct val="0"/>
              </a:spcAft>
              <a:buFontTx/>
              <a:buChar char="•"/>
            </a:pPr>
            <a:r>
              <a:rPr lang="en-US" altLang="en-US" sz="2800" b="1" dirty="0">
                <a:solidFill>
                  <a:srgbClr val="003E1C"/>
                </a:solidFill>
                <a:latin typeface="Arial" panose="020B0604020202020204" pitchFamily="34" charset="0"/>
              </a:rPr>
              <a:t>Multi-purpose:</a:t>
            </a:r>
            <a:r>
              <a:rPr lang="en-US" altLang="en-US" dirty="0">
                <a:latin typeface="Arial" panose="020B0604020202020204" pitchFamily="34" charset="0"/>
              </a:rPr>
              <a:t> </a:t>
            </a:r>
            <a:br>
              <a:rPr lang="en-US" altLang="en-US" dirty="0">
                <a:latin typeface="Arial" panose="020B0604020202020204" pitchFamily="34" charset="0"/>
              </a:rPr>
            </a:br>
            <a:r>
              <a:rPr lang="en-US" altLang="en-US" dirty="0">
                <a:latin typeface="Arial" panose="020B0604020202020204" pitchFamily="34" charset="0"/>
              </a:rPr>
              <a:t>                                         </a:t>
            </a:r>
            <a:r>
              <a:rPr lang="en-US" altLang="en-US" sz="2000" dirty="0">
                <a:latin typeface="Arial" panose="020B0604020202020204" pitchFamily="34" charset="0"/>
              </a:rPr>
              <a:t>Can be used for drawing, engraving, cutting, etc</a:t>
            </a:r>
            <a:r>
              <a:rPr lang="en-US" altLang="en-US" dirty="0">
                <a:latin typeface="Arial" panose="020B0604020202020204" pitchFamily="34" charset="0"/>
              </a:rPr>
              <a:t>.</a:t>
            </a:r>
          </a:p>
          <a:p>
            <a:pPr lvl="0" eaLnBrk="0" fontAlgn="base" hangingPunct="0">
              <a:spcBef>
                <a:spcPct val="0"/>
              </a:spcBef>
              <a:spcAft>
                <a:spcPct val="0"/>
              </a:spcAft>
              <a:buFontTx/>
              <a:buChar char="•"/>
            </a:pPr>
            <a:r>
              <a:rPr lang="en-US" altLang="en-US" sz="2800" b="1" dirty="0">
                <a:solidFill>
                  <a:srgbClr val="003E1C"/>
                </a:solidFill>
                <a:latin typeface="Arial" panose="020B0604020202020204" pitchFamily="34" charset="0"/>
              </a:rPr>
              <a:t>Cost-Effective:</a:t>
            </a:r>
            <a:br>
              <a:rPr lang="en-US" altLang="en-US" sz="2800" b="1" dirty="0">
                <a:solidFill>
                  <a:srgbClr val="003E1C"/>
                </a:solidFill>
                <a:latin typeface="Arial" panose="020B0604020202020204" pitchFamily="34" charset="0"/>
              </a:rPr>
            </a:br>
            <a:r>
              <a:rPr lang="en-US" altLang="en-US" sz="3200" b="1" dirty="0">
                <a:solidFill>
                  <a:srgbClr val="003E1C"/>
                </a:solidFill>
                <a:latin typeface="Arial" panose="020B0604020202020204" pitchFamily="34" charset="0"/>
              </a:rPr>
              <a:t>                        </a:t>
            </a:r>
            <a:r>
              <a:rPr lang="en-US" altLang="en-US" sz="2000" dirty="0">
                <a:latin typeface="Arial" panose="020B0604020202020204" pitchFamily="34" charset="0"/>
              </a:rPr>
              <a:t>Useful for small-scale production and DIY projects</a:t>
            </a:r>
            <a:r>
              <a:rPr lang="en-US" altLang="en-US" dirty="0">
                <a:latin typeface="Arial" panose="020B0604020202020204" pitchFamily="34"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41829" y="1614959"/>
            <a:ext cx="1339292" cy="13392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4" name="TextBox 4"/>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5" name="Group 5"/>
          <p:cNvGrpSpPr/>
          <p:nvPr/>
        </p:nvGrpSpPr>
        <p:grpSpPr>
          <a:xfrm rot="2700000">
            <a:off x="10270237" y="1916415"/>
            <a:ext cx="736282" cy="736379"/>
            <a:chOff x="0" y="0"/>
            <a:chExt cx="175502" cy="175525"/>
          </a:xfrm>
        </p:grpSpPr>
        <p:sp>
          <p:nvSpPr>
            <p:cNvPr id="6" name="Freeform 6"/>
            <p:cNvSpPr/>
            <p:nvPr/>
          </p:nvSpPr>
          <p:spPr>
            <a:xfrm>
              <a:off x="0" y="0"/>
              <a:ext cx="175502" cy="175525"/>
            </a:xfrm>
            <a:custGeom>
              <a:avLst/>
              <a:gdLst/>
              <a:ahLst/>
              <a:cxnLst/>
              <a:rect l="l" t="t" r="r" b="b"/>
              <a:pathLst>
                <a:path w="175502" h="175525">
                  <a:moveTo>
                    <a:pt x="87751" y="0"/>
                  </a:moveTo>
                  <a:lnTo>
                    <a:pt x="87751" y="0"/>
                  </a:lnTo>
                  <a:cubicBezTo>
                    <a:pt x="136214" y="0"/>
                    <a:pt x="175502" y="39287"/>
                    <a:pt x="175502" y="87751"/>
                  </a:cubicBezTo>
                  <a:lnTo>
                    <a:pt x="175502" y="87774"/>
                  </a:lnTo>
                  <a:cubicBezTo>
                    <a:pt x="175502" y="136237"/>
                    <a:pt x="136214" y="175525"/>
                    <a:pt x="87751" y="175525"/>
                  </a:cubicBezTo>
                  <a:lnTo>
                    <a:pt x="87751" y="175525"/>
                  </a:lnTo>
                  <a:cubicBezTo>
                    <a:pt x="39287" y="175525"/>
                    <a:pt x="0" y="136237"/>
                    <a:pt x="0" y="87774"/>
                  </a:cubicBezTo>
                  <a:lnTo>
                    <a:pt x="0" y="87751"/>
                  </a:lnTo>
                  <a:cubicBezTo>
                    <a:pt x="0" y="39287"/>
                    <a:pt x="39287" y="0"/>
                    <a:pt x="87751" y="0"/>
                  </a:cubicBezTo>
                  <a:close/>
                </a:path>
              </a:pathLst>
            </a:custGeom>
            <a:solidFill>
              <a:srgbClr val="35CD64"/>
            </a:solidFill>
          </p:spPr>
        </p:sp>
        <p:sp>
          <p:nvSpPr>
            <p:cNvPr id="7" name="TextBox 7"/>
            <p:cNvSpPr txBox="1"/>
            <p:nvPr/>
          </p:nvSpPr>
          <p:spPr>
            <a:xfrm>
              <a:off x="0" y="-28575"/>
              <a:ext cx="175502" cy="204100"/>
            </a:xfrm>
            <a:prstGeom prst="rect">
              <a:avLst/>
            </a:prstGeom>
          </p:spPr>
          <p:txBody>
            <a:bodyPr lIns="56131" tIns="56131" rIns="56131" bIns="56131" rtlCol="0" anchor="ctr"/>
            <a:lstStyle/>
            <a:p>
              <a:pPr algn="ctr">
                <a:lnSpc>
                  <a:spcPts val="2520"/>
                </a:lnSpc>
              </a:pPr>
              <a:endParaRPr/>
            </a:p>
          </p:txBody>
        </p:sp>
      </p:grpSp>
      <p:grpSp>
        <p:nvGrpSpPr>
          <p:cNvPr id="8" name="Group 8"/>
          <p:cNvGrpSpPr/>
          <p:nvPr/>
        </p:nvGrpSpPr>
        <p:grpSpPr>
          <a:xfrm>
            <a:off x="9644944" y="1718074"/>
            <a:ext cx="1133061" cy="113306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5131"/>
            </a:solidFill>
          </p:spPr>
        </p:sp>
        <p:sp>
          <p:nvSpPr>
            <p:cNvPr id="10" name="TextBox 10"/>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11" name="Group 11"/>
          <p:cNvGrpSpPr/>
          <p:nvPr/>
        </p:nvGrpSpPr>
        <p:grpSpPr>
          <a:xfrm>
            <a:off x="9541829" y="3491221"/>
            <a:ext cx="1339292" cy="133929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13" name="TextBox 13"/>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14" name="Group 14"/>
          <p:cNvGrpSpPr/>
          <p:nvPr/>
        </p:nvGrpSpPr>
        <p:grpSpPr>
          <a:xfrm rot="2700000">
            <a:off x="10270237" y="3792677"/>
            <a:ext cx="736282" cy="736379"/>
            <a:chOff x="0" y="0"/>
            <a:chExt cx="175502" cy="175525"/>
          </a:xfrm>
        </p:grpSpPr>
        <p:sp>
          <p:nvSpPr>
            <p:cNvPr id="15" name="Freeform 15"/>
            <p:cNvSpPr/>
            <p:nvPr/>
          </p:nvSpPr>
          <p:spPr>
            <a:xfrm>
              <a:off x="0" y="0"/>
              <a:ext cx="175502" cy="175525"/>
            </a:xfrm>
            <a:custGeom>
              <a:avLst/>
              <a:gdLst/>
              <a:ahLst/>
              <a:cxnLst/>
              <a:rect l="l" t="t" r="r" b="b"/>
              <a:pathLst>
                <a:path w="175502" h="175525">
                  <a:moveTo>
                    <a:pt x="87751" y="0"/>
                  </a:moveTo>
                  <a:lnTo>
                    <a:pt x="87751" y="0"/>
                  </a:lnTo>
                  <a:cubicBezTo>
                    <a:pt x="136214" y="0"/>
                    <a:pt x="175502" y="39287"/>
                    <a:pt x="175502" y="87751"/>
                  </a:cubicBezTo>
                  <a:lnTo>
                    <a:pt x="175502" y="87774"/>
                  </a:lnTo>
                  <a:cubicBezTo>
                    <a:pt x="175502" y="136237"/>
                    <a:pt x="136214" y="175525"/>
                    <a:pt x="87751" y="175525"/>
                  </a:cubicBezTo>
                  <a:lnTo>
                    <a:pt x="87751" y="175525"/>
                  </a:lnTo>
                  <a:cubicBezTo>
                    <a:pt x="39287" y="175525"/>
                    <a:pt x="0" y="136237"/>
                    <a:pt x="0" y="87774"/>
                  </a:cubicBezTo>
                  <a:lnTo>
                    <a:pt x="0" y="87751"/>
                  </a:lnTo>
                  <a:cubicBezTo>
                    <a:pt x="0" y="39287"/>
                    <a:pt x="39287" y="0"/>
                    <a:pt x="87751" y="0"/>
                  </a:cubicBezTo>
                  <a:close/>
                </a:path>
              </a:pathLst>
            </a:custGeom>
            <a:solidFill>
              <a:srgbClr val="35CD64"/>
            </a:solidFill>
          </p:spPr>
        </p:sp>
        <p:sp>
          <p:nvSpPr>
            <p:cNvPr id="16" name="TextBox 16"/>
            <p:cNvSpPr txBox="1"/>
            <p:nvPr/>
          </p:nvSpPr>
          <p:spPr>
            <a:xfrm>
              <a:off x="0" y="-28575"/>
              <a:ext cx="175502" cy="204100"/>
            </a:xfrm>
            <a:prstGeom prst="rect">
              <a:avLst/>
            </a:prstGeom>
          </p:spPr>
          <p:txBody>
            <a:bodyPr lIns="56131" tIns="56131" rIns="56131" bIns="56131" rtlCol="0" anchor="ctr"/>
            <a:lstStyle/>
            <a:p>
              <a:pPr algn="ctr">
                <a:lnSpc>
                  <a:spcPts val="2520"/>
                </a:lnSpc>
              </a:pPr>
              <a:endParaRPr/>
            </a:p>
          </p:txBody>
        </p:sp>
      </p:grpSp>
      <p:grpSp>
        <p:nvGrpSpPr>
          <p:cNvPr id="17" name="Group 17"/>
          <p:cNvGrpSpPr/>
          <p:nvPr/>
        </p:nvGrpSpPr>
        <p:grpSpPr>
          <a:xfrm>
            <a:off x="9644944" y="3594336"/>
            <a:ext cx="1133061" cy="113306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5131"/>
            </a:solidFill>
          </p:spPr>
        </p:sp>
        <p:sp>
          <p:nvSpPr>
            <p:cNvPr id="19" name="TextBox 19"/>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20" name="Group 20"/>
          <p:cNvGrpSpPr/>
          <p:nvPr/>
        </p:nvGrpSpPr>
        <p:grpSpPr>
          <a:xfrm>
            <a:off x="9541829" y="5367483"/>
            <a:ext cx="1339292" cy="133929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22" name="TextBox 22"/>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23" name="Group 23"/>
          <p:cNvGrpSpPr/>
          <p:nvPr/>
        </p:nvGrpSpPr>
        <p:grpSpPr>
          <a:xfrm rot="2700000">
            <a:off x="10270237" y="5668939"/>
            <a:ext cx="736282" cy="736379"/>
            <a:chOff x="0" y="0"/>
            <a:chExt cx="175502" cy="175525"/>
          </a:xfrm>
        </p:grpSpPr>
        <p:sp>
          <p:nvSpPr>
            <p:cNvPr id="24" name="Freeform 24"/>
            <p:cNvSpPr/>
            <p:nvPr/>
          </p:nvSpPr>
          <p:spPr>
            <a:xfrm>
              <a:off x="0" y="0"/>
              <a:ext cx="175502" cy="175525"/>
            </a:xfrm>
            <a:custGeom>
              <a:avLst/>
              <a:gdLst/>
              <a:ahLst/>
              <a:cxnLst/>
              <a:rect l="l" t="t" r="r" b="b"/>
              <a:pathLst>
                <a:path w="175502" h="175525">
                  <a:moveTo>
                    <a:pt x="87751" y="0"/>
                  </a:moveTo>
                  <a:lnTo>
                    <a:pt x="87751" y="0"/>
                  </a:lnTo>
                  <a:cubicBezTo>
                    <a:pt x="136214" y="0"/>
                    <a:pt x="175502" y="39287"/>
                    <a:pt x="175502" y="87751"/>
                  </a:cubicBezTo>
                  <a:lnTo>
                    <a:pt x="175502" y="87774"/>
                  </a:lnTo>
                  <a:cubicBezTo>
                    <a:pt x="175502" y="136237"/>
                    <a:pt x="136214" y="175525"/>
                    <a:pt x="87751" y="175525"/>
                  </a:cubicBezTo>
                  <a:lnTo>
                    <a:pt x="87751" y="175525"/>
                  </a:lnTo>
                  <a:cubicBezTo>
                    <a:pt x="39287" y="175525"/>
                    <a:pt x="0" y="136237"/>
                    <a:pt x="0" y="87774"/>
                  </a:cubicBezTo>
                  <a:lnTo>
                    <a:pt x="0" y="87751"/>
                  </a:lnTo>
                  <a:cubicBezTo>
                    <a:pt x="0" y="39287"/>
                    <a:pt x="39287" y="0"/>
                    <a:pt x="87751" y="0"/>
                  </a:cubicBezTo>
                  <a:close/>
                </a:path>
              </a:pathLst>
            </a:custGeom>
            <a:solidFill>
              <a:srgbClr val="35CD64"/>
            </a:solidFill>
          </p:spPr>
        </p:sp>
        <p:sp>
          <p:nvSpPr>
            <p:cNvPr id="25" name="TextBox 25"/>
            <p:cNvSpPr txBox="1"/>
            <p:nvPr/>
          </p:nvSpPr>
          <p:spPr>
            <a:xfrm>
              <a:off x="0" y="-28575"/>
              <a:ext cx="175502" cy="204100"/>
            </a:xfrm>
            <a:prstGeom prst="rect">
              <a:avLst/>
            </a:prstGeom>
          </p:spPr>
          <p:txBody>
            <a:bodyPr lIns="56131" tIns="56131" rIns="56131" bIns="56131" rtlCol="0" anchor="ctr"/>
            <a:lstStyle/>
            <a:p>
              <a:pPr algn="ctr">
                <a:lnSpc>
                  <a:spcPts val="2520"/>
                </a:lnSpc>
              </a:pPr>
              <a:endParaRPr/>
            </a:p>
          </p:txBody>
        </p:sp>
      </p:grpSp>
      <p:grpSp>
        <p:nvGrpSpPr>
          <p:cNvPr id="26" name="Group 26"/>
          <p:cNvGrpSpPr/>
          <p:nvPr/>
        </p:nvGrpSpPr>
        <p:grpSpPr>
          <a:xfrm>
            <a:off x="9644944" y="5470598"/>
            <a:ext cx="1133061" cy="113306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5131"/>
            </a:solidFill>
          </p:spPr>
        </p:sp>
        <p:sp>
          <p:nvSpPr>
            <p:cNvPr id="28" name="TextBox 28"/>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30" name="Group 30"/>
          <p:cNvGrpSpPr/>
          <p:nvPr/>
        </p:nvGrpSpPr>
        <p:grpSpPr>
          <a:xfrm>
            <a:off x="9541829" y="7243745"/>
            <a:ext cx="1339292" cy="133929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32" name="TextBox 32"/>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grpSp>
        <p:nvGrpSpPr>
          <p:cNvPr id="33" name="Group 33"/>
          <p:cNvGrpSpPr/>
          <p:nvPr/>
        </p:nvGrpSpPr>
        <p:grpSpPr>
          <a:xfrm rot="2700000">
            <a:off x="10270237" y="7545201"/>
            <a:ext cx="736282" cy="736379"/>
            <a:chOff x="0" y="0"/>
            <a:chExt cx="175502" cy="175525"/>
          </a:xfrm>
        </p:grpSpPr>
        <p:sp>
          <p:nvSpPr>
            <p:cNvPr id="34" name="Freeform 34"/>
            <p:cNvSpPr/>
            <p:nvPr/>
          </p:nvSpPr>
          <p:spPr>
            <a:xfrm>
              <a:off x="0" y="0"/>
              <a:ext cx="175502" cy="175525"/>
            </a:xfrm>
            <a:custGeom>
              <a:avLst/>
              <a:gdLst/>
              <a:ahLst/>
              <a:cxnLst/>
              <a:rect l="l" t="t" r="r" b="b"/>
              <a:pathLst>
                <a:path w="175502" h="175525">
                  <a:moveTo>
                    <a:pt x="87751" y="0"/>
                  </a:moveTo>
                  <a:lnTo>
                    <a:pt x="87751" y="0"/>
                  </a:lnTo>
                  <a:cubicBezTo>
                    <a:pt x="136214" y="0"/>
                    <a:pt x="175502" y="39287"/>
                    <a:pt x="175502" y="87751"/>
                  </a:cubicBezTo>
                  <a:lnTo>
                    <a:pt x="175502" y="87774"/>
                  </a:lnTo>
                  <a:cubicBezTo>
                    <a:pt x="175502" y="136237"/>
                    <a:pt x="136214" y="175525"/>
                    <a:pt x="87751" y="175525"/>
                  </a:cubicBezTo>
                  <a:lnTo>
                    <a:pt x="87751" y="175525"/>
                  </a:lnTo>
                  <a:cubicBezTo>
                    <a:pt x="39287" y="175525"/>
                    <a:pt x="0" y="136237"/>
                    <a:pt x="0" y="87774"/>
                  </a:cubicBezTo>
                  <a:lnTo>
                    <a:pt x="0" y="87751"/>
                  </a:lnTo>
                  <a:cubicBezTo>
                    <a:pt x="0" y="39287"/>
                    <a:pt x="39287" y="0"/>
                    <a:pt x="87751" y="0"/>
                  </a:cubicBezTo>
                  <a:close/>
                </a:path>
              </a:pathLst>
            </a:custGeom>
            <a:solidFill>
              <a:srgbClr val="35CD64"/>
            </a:solidFill>
          </p:spPr>
        </p:sp>
        <p:sp>
          <p:nvSpPr>
            <p:cNvPr id="35" name="TextBox 35"/>
            <p:cNvSpPr txBox="1"/>
            <p:nvPr/>
          </p:nvSpPr>
          <p:spPr>
            <a:xfrm>
              <a:off x="0" y="-28575"/>
              <a:ext cx="175502" cy="204100"/>
            </a:xfrm>
            <a:prstGeom prst="rect">
              <a:avLst/>
            </a:prstGeom>
          </p:spPr>
          <p:txBody>
            <a:bodyPr lIns="56131" tIns="56131" rIns="56131" bIns="56131" rtlCol="0" anchor="ctr"/>
            <a:lstStyle/>
            <a:p>
              <a:pPr algn="ctr">
                <a:lnSpc>
                  <a:spcPts val="2520"/>
                </a:lnSpc>
              </a:pPr>
              <a:endParaRPr/>
            </a:p>
          </p:txBody>
        </p:sp>
      </p:grpSp>
      <p:grpSp>
        <p:nvGrpSpPr>
          <p:cNvPr id="36" name="Group 36"/>
          <p:cNvGrpSpPr/>
          <p:nvPr/>
        </p:nvGrpSpPr>
        <p:grpSpPr>
          <a:xfrm>
            <a:off x="9644944" y="7346860"/>
            <a:ext cx="1133061" cy="113306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5131"/>
            </a:solidFill>
          </p:spPr>
        </p:sp>
        <p:sp>
          <p:nvSpPr>
            <p:cNvPr id="38" name="TextBox 38"/>
            <p:cNvSpPr txBox="1"/>
            <p:nvPr/>
          </p:nvSpPr>
          <p:spPr>
            <a:xfrm>
              <a:off x="76200" y="38100"/>
              <a:ext cx="660400" cy="698500"/>
            </a:xfrm>
            <a:prstGeom prst="rect">
              <a:avLst/>
            </a:prstGeom>
          </p:spPr>
          <p:txBody>
            <a:bodyPr lIns="43340" tIns="43340" rIns="43340" bIns="43340" rtlCol="0" anchor="ctr"/>
            <a:lstStyle/>
            <a:p>
              <a:pPr algn="ctr">
                <a:lnSpc>
                  <a:spcPts val="2660"/>
                </a:lnSpc>
              </a:pPr>
              <a:endParaRPr/>
            </a:p>
          </p:txBody>
        </p:sp>
      </p:grpSp>
      <p:sp>
        <p:nvSpPr>
          <p:cNvPr id="40" name="TextBox 40"/>
          <p:cNvSpPr txBox="1"/>
          <p:nvPr/>
        </p:nvSpPr>
        <p:spPr>
          <a:xfrm>
            <a:off x="11332754" y="7262351"/>
            <a:ext cx="5598486" cy="423193"/>
          </a:xfrm>
          <a:prstGeom prst="rect">
            <a:avLst/>
          </a:prstGeom>
        </p:spPr>
        <p:txBody>
          <a:bodyPr lIns="0" tIns="0" rIns="0" bIns="0" rtlCol="0" anchor="t">
            <a:spAutoFit/>
          </a:bodyPr>
          <a:lstStyle/>
          <a:p>
            <a:pPr>
              <a:lnSpc>
                <a:spcPts val="3315"/>
              </a:lnSpc>
            </a:pPr>
            <a:r>
              <a:rPr lang="en-US" sz="2800" b="1" dirty="0">
                <a:solidFill>
                  <a:srgbClr val="003E1C"/>
                </a:solidFill>
              </a:rPr>
              <a:t>Power supply must be stable </a:t>
            </a:r>
            <a:endParaRPr lang="en-US" sz="2762" b="1" dirty="0">
              <a:solidFill>
                <a:srgbClr val="003E1C"/>
              </a:solidFill>
              <a:latin typeface="Arimo Bold"/>
              <a:ea typeface="Arimo Bold"/>
              <a:cs typeface="Arimo Bold"/>
              <a:sym typeface="Arimo Bold"/>
            </a:endParaRPr>
          </a:p>
        </p:txBody>
      </p:sp>
      <p:sp>
        <p:nvSpPr>
          <p:cNvPr id="41" name="Freeform 41"/>
          <p:cNvSpPr/>
          <p:nvPr/>
        </p:nvSpPr>
        <p:spPr>
          <a:xfrm rot="1990894">
            <a:off x="3470252" y="-6206127"/>
            <a:ext cx="7898902" cy="7197875"/>
          </a:xfrm>
          <a:custGeom>
            <a:avLst/>
            <a:gdLst/>
            <a:ahLst/>
            <a:cxnLst/>
            <a:rect l="l" t="t" r="r" b="b"/>
            <a:pathLst>
              <a:path w="7898902" h="7197875">
                <a:moveTo>
                  <a:pt x="0" y="0"/>
                </a:moveTo>
                <a:lnTo>
                  <a:pt x="7898902" y="0"/>
                </a:lnTo>
                <a:lnTo>
                  <a:pt x="7898902" y="7197875"/>
                </a:lnTo>
                <a:lnTo>
                  <a:pt x="0" y="719787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2" name="Freeform 42"/>
          <p:cNvSpPr/>
          <p:nvPr/>
        </p:nvSpPr>
        <p:spPr>
          <a:xfrm rot="244522">
            <a:off x="14428422" y="6510586"/>
            <a:ext cx="9552915" cy="8705093"/>
          </a:xfrm>
          <a:custGeom>
            <a:avLst/>
            <a:gdLst/>
            <a:ahLst/>
            <a:cxnLst/>
            <a:rect l="l" t="t" r="r" b="b"/>
            <a:pathLst>
              <a:path w="9552915" h="8705093">
                <a:moveTo>
                  <a:pt x="0" y="0"/>
                </a:moveTo>
                <a:lnTo>
                  <a:pt x="9552914" y="0"/>
                </a:lnTo>
                <a:lnTo>
                  <a:pt x="9552914" y="8705093"/>
                </a:lnTo>
                <a:lnTo>
                  <a:pt x="0" y="87050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3" name="Group 43"/>
          <p:cNvGrpSpPr/>
          <p:nvPr/>
        </p:nvGrpSpPr>
        <p:grpSpPr>
          <a:xfrm>
            <a:off x="1284436" y="5519640"/>
            <a:ext cx="3209552" cy="3209552"/>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45" name="TextBox 45"/>
            <p:cNvSpPr txBox="1"/>
            <p:nvPr/>
          </p:nvSpPr>
          <p:spPr>
            <a:xfrm>
              <a:off x="76200" y="38100"/>
              <a:ext cx="660400" cy="698500"/>
            </a:xfrm>
            <a:prstGeom prst="rect">
              <a:avLst/>
            </a:prstGeom>
          </p:spPr>
          <p:txBody>
            <a:bodyPr lIns="46645" tIns="46645" rIns="46645" bIns="46645" rtlCol="0" anchor="ctr"/>
            <a:lstStyle/>
            <a:p>
              <a:pPr algn="ctr">
                <a:lnSpc>
                  <a:spcPts val="2660"/>
                </a:lnSpc>
              </a:pPr>
              <a:endParaRPr/>
            </a:p>
          </p:txBody>
        </p:sp>
      </p:grpSp>
      <p:grpSp>
        <p:nvGrpSpPr>
          <p:cNvPr id="46" name="Group 46"/>
          <p:cNvGrpSpPr/>
          <p:nvPr/>
        </p:nvGrpSpPr>
        <p:grpSpPr>
          <a:xfrm>
            <a:off x="4589573" y="5519640"/>
            <a:ext cx="3209552" cy="3209552"/>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48" name="TextBox 48"/>
            <p:cNvSpPr txBox="1"/>
            <p:nvPr/>
          </p:nvSpPr>
          <p:spPr>
            <a:xfrm>
              <a:off x="76200" y="38100"/>
              <a:ext cx="660400" cy="698500"/>
            </a:xfrm>
            <a:prstGeom prst="rect">
              <a:avLst/>
            </a:prstGeom>
          </p:spPr>
          <p:txBody>
            <a:bodyPr lIns="46645" tIns="46645" rIns="46645" bIns="46645" rtlCol="0" anchor="ctr"/>
            <a:lstStyle/>
            <a:p>
              <a:pPr algn="ctr">
                <a:lnSpc>
                  <a:spcPts val="2660"/>
                </a:lnSpc>
              </a:pPr>
              <a:endParaRPr/>
            </a:p>
          </p:txBody>
        </p:sp>
      </p:grpSp>
      <p:grpSp>
        <p:nvGrpSpPr>
          <p:cNvPr id="49" name="Group 49"/>
          <p:cNvGrpSpPr/>
          <p:nvPr/>
        </p:nvGrpSpPr>
        <p:grpSpPr>
          <a:xfrm>
            <a:off x="1481489" y="5651503"/>
            <a:ext cx="2835564" cy="2835564"/>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51" name="TextBox 51"/>
            <p:cNvSpPr txBox="1"/>
            <p:nvPr/>
          </p:nvSpPr>
          <p:spPr>
            <a:xfrm>
              <a:off x="76200" y="38100"/>
              <a:ext cx="660400" cy="698500"/>
            </a:xfrm>
            <a:prstGeom prst="rect">
              <a:avLst/>
            </a:prstGeom>
          </p:spPr>
          <p:txBody>
            <a:bodyPr lIns="46645" tIns="46645" rIns="46645" bIns="46645" rtlCol="0" anchor="ctr"/>
            <a:lstStyle/>
            <a:p>
              <a:pPr algn="ctr">
                <a:lnSpc>
                  <a:spcPts val="2660"/>
                </a:lnSpc>
              </a:pPr>
              <a:endParaRPr/>
            </a:p>
          </p:txBody>
        </p:sp>
      </p:grpSp>
      <p:grpSp>
        <p:nvGrpSpPr>
          <p:cNvPr id="52" name="Group 52"/>
          <p:cNvGrpSpPr/>
          <p:nvPr/>
        </p:nvGrpSpPr>
        <p:grpSpPr>
          <a:xfrm>
            <a:off x="4776566" y="5706633"/>
            <a:ext cx="2835564" cy="2835564"/>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54" name="TextBox 54"/>
            <p:cNvSpPr txBox="1"/>
            <p:nvPr/>
          </p:nvSpPr>
          <p:spPr>
            <a:xfrm>
              <a:off x="76200" y="38100"/>
              <a:ext cx="660400" cy="698500"/>
            </a:xfrm>
            <a:prstGeom prst="rect">
              <a:avLst/>
            </a:prstGeom>
          </p:spPr>
          <p:txBody>
            <a:bodyPr lIns="46645" tIns="46645" rIns="46645" bIns="46645" rtlCol="0" anchor="ctr"/>
            <a:lstStyle/>
            <a:p>
              <a:pPr algn="ctr">
                <a:lnSpc>
                  <a:spcPts val="2660"/>
                </a:lnSpc>
              </a:pPr>
              <a:endParaRPr/>
            </a:p>
          </p:txBody>
        </p:sp>
      </p:grpSp>
      <p:grpSp>
        <p:nvGrpSpPr>
          <p:cNvPr id="55" name="Group 55"/>
          <p:cNvGrpSpPr/>
          <p:nvPr/>
        </p:nvGrpSpPr>
        <p:grpSpPr>
          <a:xfrm>
            <a:off x="1635418" y="5870622"/>
            <a:ext cx="2507588" cy="2507588"/>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86648" t="-31344" r="-39963" b="-19635"/>
              </a:stretch>
            </a:blipFill>
          </p:spPr>
        </p:sp>
      </p:grpSp>
      <p:grpSp>
        <p:nvGrpSpPr>
          <p:cNvPr id="57" name="Group 57"/>
          <p:cNvGrpSpPr/>
          <p:nvPr/>
        </p:nvGrpSpPr>
        <p:grpSpPr>
          <a:xfrm>
            <a:off x="4940554" y="5870622"/>
            <a:ext cx="2507588" cy="2507588"/>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96684" t="-24417" r="-38450" b="-26950"/>
              </a:stretch>
            </a:blipFill>
          </p:spPr>
        </p:sp>
      </p:grpSp>
      <p:sp>
        <p:nvSpPr>
          <p:cNvPr id="59" name="AutoShape 59"/>
          <p:cNvSpPr/>
          <p:nvPr/>
        </p:nvSpPr>
        <p:spPr>
          <a:xfrm>
            <a:off x="157879" y="8657653"/>
            <a:ext cx="4085794" cy="4085794"/>
          </a:xfrm>
          <a:prstGeom prst="line">
            <a:avLst/>
          </a:prstGeom>
          <a:ln w="57150" cap="flat">
            <a:solidFill>
              <a:srgbClr val="0E664E"/>
            </a:solidFill>
            <a:prstDash val="solid"/>
            <a:headEnd type="oval" w="lg" len="lg"/>
            <a:tailEnd type="none" w="sm" len="sm"/>
          </a:ln>
        </p:spPr>
      </p:sp>
      <p:sp>
        <p:nvSpPr>
          <p:cNvPr id="60" name="AutoShape 60"/>
          <p:cNvSpPr/>
          <p:nvPr/>
        </p:nvSpPr>
        <p:spPr>
          <a:xfrm>
            <a:off x="1648289" y="9510315"/>
            <a:ext cx="4085794" cy="4085794"/>
          </a:xfrm>
          <a:prstGeom prst="line">
            <a:avLst/>
          </a:prstGeom>
          <a:ln w="57150" cap="flat">
            <a:solidFill>
              <a:srgbClr val="35CD64"/>
            </a:solidFill>
            <a:prstDash val="solid"/>
            <a:headEnd type="oval" w="lg" len="lg"/>
            <a:tailEnd type="none" w="sm" len="sm"/>
          </a:ln>
        </p:spPr>
      </p:sp>
      <p:grpSp>
        <p:nvGrpSpPr>
          <p:cNvPr id="61" name="Group 61"/>
          <p:cNvGrpSpPr/>
          <p:nvPr/>
        </p:nvGrpSpPr>
        <p:grpSpPr>
          <a:xfrm rot="2700000">
            <a:off x="-1316868" y="-503382"/>
            <a:ext cx="2159803" cy="2159898"/>
            <a:chOff x="0" y="0"/>
            <a:chExt cx="472327" cy="472348"/>
          </a:xfrm>
        </p:grpSpPr>
        <p:sp>
          <p:nvSpPr>
            <p:cNvPr id="62" name="Freeform 62"/>
            <p:cNvSpPr/>
            <p:nvPr/>
          </p:nvSpPr>
          <p:spPr>
            <a:xfrm>
              <a:off x="0" y="0"/>
              <a:ext cx="472327" cy="472348"/>
            </a:xfrm>
            <a:custGeom>
              <a:avLst/>
              <a:gdLst/>
              <a:ahLst/>
              <a:cxnLst/>
              <a:rect l="l" t="t" r="r" b="b"/>
              <a:pathLst>
                <a:path w="472327" h="472348">
                  <a:moveTo>
                    <a:pt x="103952" y="0"/>
                  </a:moveTo>
                  <a:lnTo>
                    <a:pt x="368375" y="0"/>
                  </a:lnTo>
                  <a:cubicBezTo>
                    <a:pt x="395945" y="0"/>
                    <a:pt x="422385" y="10952"/>
                    <a:pt x="441880" y="30447"/>
                  </a:cubicBezTo>
                  <a:cubicBezTo>
                    <a:pt x="461375" y="49942"/>
                    <a:pt x="472327" y="76382"/>
                    <a:pt x="472327" y="103952"/>
                  </a:cubicBezTo>
                  <a:lnTo>
                    <a:pt x="472327" y="368396"/>
                  </a:lnTo>
                  <a:cubicBezTo>
                    <a:pt x="472327" y="395965"/>
                    <a:pt x="461375" y="422406"/>
                    <a:pt x="441880" y="441901"/>
                  </a:cubicBezTo>
                  <a:cubicBezTo>
                    <a:pt x="422385" y="461396"/>
                    <a:pt x="395945" y="472348"/>
                    <a:pt x="368375" y="472348"/>
                  </a:cubicBezTo>
                  <a:lnTo>
                    <a:pt x="103952" y="472348"/>
                  </a:lnTo>
                  <a:cubicBezTo>
                    <a:pt x="76382" y="472348"/>
                    <a:pt x="49942" y="461396"/>
                    <a:pt x="30447" y="441901"/>
                  </a:cubicBezTo>
                  <a:cubicBezTo>
                    <a:pt x="10952" y="422406"/>
                    <a:pt x="0" y="395965"/>
                    <a:pt x="0" y="368396"/>
                  </a:cubicBezTo>
                  <a:lnTo>
                    <a:pt x="0" y="103952"/>
                  </a:lnTo>
                  <a:cubicBezTo>
                    <a:pt x="0" y="76382"/>
                    <a:pt x="10952" y="49942"/>
                    <a:pt x="30447" y="30447"/>
                  </a:cubicBezTo>
                  <a:cubicBezTo>
                    <a:pt x="49942" y="10952"/>
                    <a:pt x="76382" y="0"/>
                    <a:pt x="103952" y="0"/>
                  </a:cubicBezTo>
                  <a:close/>
                </a:path>
              </a:pathLst>
            </a:custGeom>
            <a:solidFill>
              <a:srgbClr val="0E664E"/>
            </a:solidFill>
            <a:ln cap="rnd">
              <a:noFill/>
              <a:prstDash val="solid"/>
              <a:round/>
            </a:ln>
          </p:spPr>
        </p:sp>
        <p:sp>
          <p:nvSpPr>
            <p:cNvPr id="63" name="TextBox 63"/>
            <p:cNvSpPr txBox="1"/>
            <p:nvPr/>
          </p:nvSpPr>
          <p:spPr>
            <a:xfrm>
              <a:off x="0" y="-38100"/>
              <a:ext cx="472327" cy="510448"/>
            </a:xfrm>
            <a:prstGeom prst="rect">
              <a:avLst/>
            </a:prstGeom>
          </p:spPr>
          <p:txBody>
            <a:bodyPr lIns="31070" tIns="31070" rIns="31070" bIns="31070" rtlCol="0" anchor="ctr"/>
            <a:lstStyle/>
            <a:p>
              <a:pPr algn="ctr">
                <a:lnSpc>
                  <a:spcPts val="2660"/>
                </a:lnSpc>
                <a:spcBef>
                  <a:spcPct val="0"/>
                </a:spcBef>
              </a:pPr>
              <a:endParaRPr/>
            </a:p>
          </p:txBody>
        </p:sp>
      </p:grpSp>
      <p:grpSp>
        <p:nvGrpSpPr>
          <p:cNvPr id="64" name="Group 64"/>
          <p:cNvGrpSpPr/>
          <p:nvPr/>
        </p:nvGrpSpPr>
        <p:grpSpPr>
          <a:xfrm rot="2700000">
            <a:off x="168932" y="-1165437"/>
            <a:ext cx="2159803" cy="2159898"/>
            <a:chOff x="0" y="0"/>
            <a:chExt cx="472327" cy="472348"/>
          </a:xfrm>
        </p:grpSpPr>
        <p:sp>
          <p:nvSpPr>
            <p:cNvPr id="65" name="Freeform 65"/>
            <p:cNvSpPr/>
            <p:nvPr/>
          </p:nvSpPr>
          <p:spPr>
            <a:xfrm>
              <a:off x="0" y="0"/>
              <a:ext cx="472327" cy="472348"/>
            </a:xfrm>
            <a:custGeom>
              <a:avLst/>
              <a:gdLst/>
              <a:ahLst/>
              <a:cxnLst/>
              <a:rect l="l" t="t" r="r" b="b"/>
              <a:pathLst>
                <a:path w="472327" h="472348">
                  <a:moveTo>
                    <a:pt x="103952" y="0"/>
                  </a:moveTo>
                  <a:lnTo>
                    <a:pt x="368375" y="0"/>
                  </a:lnTo>
                  <a:cubicBezTo>
                    <a:pt x="395945" y="0"/>
                    <a:pt x="422385" y="10952"/>
                    <a:pt x="441880" y="30447"/>
                  </a:cubicBezTo>
                  <a:cubicBezTo>
                    <a:pt x="461375" y="49942"/>
                    <a:pt x="472327" y="76382"/>
                    <a:pt x="472327" y="103952"/>
                  </a:cubicBezTo>
                  <a:lnTo>
                    <a:pt x="472327" y="368396"/>
                  </a:lnTo>
                  <a:cubicBezTo>
                    <a:pt x="472327" y="395965"/>
                    <a:pt x="461375" y="422406"/>
                    <a:pt x="441880" y="441901"/>
                  </a:cubicBezTo>
                  <a:cubicBezTo>
                    <a:pt x="422385" y="461396"/>
                    <a:pt x="395945" y="472348"/>
                    <a:pt x="368375" y="472348"/>
                  </a:cubicBezTo>
                  <a:lnTo>
                    <a:pt x="103952" y="472348"/>
                  </a:lnTo>
                  <a:cubicBezTo>
                    <a:pt x="76382" y="472348"/>
                    <a:pt x="49942" y="461396"/>
                    <a:pt x="30447" y="441901"/>
                  </a:cubicBezTo>
                  <a:cubicBezTo>
                    <a:pt x="10952" y="422406"/>
                    <a:pt x="0" y="395965"/>
                    <a:pt x="0" y="368396"/>
                  </a:cubicBezTo>
                  <a:lnTo>
                    <a:pt x="0" y="103952"/>
                  </a:lnTo>
                  <a:cubicBezTo>
                    <a:pt x="0" y="76382"/>
                    <a:pt x="10952" y="49942"/>
                    <a:pt x="30447" y="30447"/>
                  </a:cubicBezTo>
                  <a:cubicBezTo>
                    <a:pt x="49942" y="10952"/>
                    <a:pt x="76382" y="0"/>
                    <a:pt x="103952" y="0"/>
                  </a:cubicBezTo>
                  <a:close/>
                </a:path>
              </a:pathLst>
            </a:custGeom>
            <a:solidFill>
              <a:srgbClr val="35CD64"/>
            </a:solidFill>
            <a:ln cap="rnd">
              <a:noFill/>
              <a:prstDash val="solid"/>
              <a:round/>
            </a:ln>
          </p:spPr>
        </p:sp>
        <p:sp>
          <p:nvSpPr>
            <p:cNvPr id="66" name="TextBox 66"/>
            <p:cNvSpPr txBox="1"/>
            <p:nvPr/>
          </p:nvSpPr>
          <p:spPr>
            <a:xfrm>
              <a:off x="0" y="-38100"/>
              <a:ext cx="472327" cy="510448"/>
            </a:xfrm>
            <a:prstGeom prst="rect">
              <a:avLst/>
            </a:prstGeom>
          </p:spPr>
          <p:txBody>
            <a:bodyPr lIns="31070" tIns="31070" rIns="31070" bIns="31070" rtlCol="0" anchor="ctr"/>
            <a:lstStyle/>
            <a:p>
              <a:pPr algn="ctr">
                <a:lnSpc>
                  <a:spcPts val="2660"/>
                </a:lnSpc>
                <a:spcBef>
                  <a:spcPct val="0"/>
                </a:spcBef>
              </a:pPr>
              <a:endParaRPr/>
            </a:p>
          </p:txBody>
        </p:sp>
      </p:grpSp>
      <p:sp>
        <p:nvSpPr>
          <p:cNvPr id="67" name="Freeform 67"/>
          <p:cNvSpPr/>
          <p:nvPr/>
        </p:nvSpPr>
        <p:spPr>
          <a:xfrm>
            <a:off x="9975737" y="1939202"/>
            <a:ext cx="471475" cy="690806"/>
          </a:xfrm>
          <a:custGeom>
            <a:avLst/>
            <a:gdLst/>
            <a:ahLst/>
            <a:cxnLst/>
            <a:rect l="l" t="t" r="r" b="b"/>
            <a:pathLst>
              <a:path w="471475" h="690806">
                <a:moveTo>
                  <a:pt x="0" y="0"/>
                </a:moveTo>
                <a:lnTo>
                  <a:pt x="471475" y="0"/>
                </a:lnTo>
                <a:lnTo>
                  <a:pt x="471475" y="690805"/>
                </a:lnTo>
                <a:lnTo>
                  <a:pt x="0" y="690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8" name="Freeform 68"/>
          <p:cNvSpPr/>
          <p:nvPr/>
        </p:nvSpPr>
        <p:spPr>
          <a:xfrm>
            <a:off x="9900109" y="3820111"/>
            <a:ext cx="622731" cy="681511"/>
          </a:xfrm>
          <a:custGeom>
            <a:avLst/>
            <a:gdLst/>
            <a:ahLst/>
            <a:cxnLst/>
            <a:rect l="l" t="t" r="r" b="b"/>
            <a:pathLst>
              <a:path w="622731" h="681511">
                <a:moveTo>
                  <a:pt x="0" y="0"/>
                </a:moveTo>
                <a:lnTo>
                  <a:pt x="622731" y="0"/>
                </a:lnTo>
                <a:lnTo>
                  <a:pt x="622731" y="681511"/>
                </a:lnTo>
                <a:lnTo>
                  <a:pt x="0" y="68151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9" name="Freeform 69"/>
          <p:cNvSpPr/>
          <p:nvPr/>
        </p:nvSpPr>
        <p:spPr>
          <a:xfrm>
            <a:off x="9873337" y="5682699"/>
            <a:ext cx="708859" cy="708859"/>
          </a:xfrm>
          <a:custGeom>
            <a:avLst/>
            <a:gdLst/>
            <a:ahLst/>
            <a:cxnLst/>
            <a:rect l="l" t="t" r="r" b="b"/>
            <a:pathLst>
              <a:path w="708859" h="708859">
                <a:moveTo>
                  <a:pt x="0" y="0"/>
                </a:moveTo>
                <a:lnTo>
                  <a:pt x="708858" y="0"/>
                </a:lnTo>
                <a:lnTo>
                  <a:pt x="708858" y="708859"/>
                </a:lnTo>
                <a:lnTo>
                  <a:pt x="0" y="70885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0" name="Freeform 70"/>
          <p:cNvSpPr/>
          <p:nvPr/>
        </p:nvSpPr>
        <p:spPr>
          <a:xfrm>
            <a:off x="9847007" y="7575474"/>
            <a:ext cx="675833" cy="675833"/>
          </a:xfrm>
          <a:custGeom>
            <a:avLst/>
            <a:gdLst/>
            <a:ahLst/>
            <a:cxnLst/>
            <a:rect l="l" t="t" r="r" b="b"/>
            <a:pathLst>
              <a:path w="675833" h="675833">
                <a:moveTo>
                  <a:pt x="0" y="0"/>
                </a:moveTo>
                <a:lnTo>
                  <a:pt x="675833" y="0"/>
                </a:lnTo>
                <a:lnTo>
                  <a:pt x="675833" y="675833"/>
                </a:lnTo>
                <a:lnTo>
                  <a:pt x="0" y="6758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72" name="TextBox 72"/>
          <p:cNvSpPr txBox="1"/>
          <p:nvPr/>
        </p:nvSpPr>
        <p:spPr>
          <a:xfrm>
            <a:off x="11332754" y="1633565"/>
            <a:ext cx="5598486" cy="423193"/>
          </a:xfrm>
          <a:prstGeom prst="rect">
            <a:avLst/>
          </a:prstGeom>
        </p:spPr>
        <p:txBody>
          <a:bodyPr lIns="0" tIns="0" rIns="0" bIns="0" rtlCol="0" anchor="t">
            <a:spAutoFit/>
          </a:bodyPr>
          <a:lstStyle/>
          <a:p>
            <a:pPr>
              <a:lnSpc>
                <a:spcPts val="3315"/>
              </a:lnSpc>
            </a:pPr>
            <a:r>
              <a:rPr lang="en-US" sz="2800" b="1" dirty="0">
                <a:solidFill>
                  <a:srgbClr val="003E1C"/>
                </a:solidFill>
              </a:rPr>
              <a:t>Proper calibration required</a:t>
            </a:r>
            <a:endParaRPr lang="en-US" sz="2762" b="1" dirty="0">
              <a:solidFill>
                <a:srgbClr val="003E1C"/>
              </a:solidFill>
              <a:latin typeface="Arimo Bold"/>
              <a:ea typeface="Arimo Bold"/>
              <a:cs typeface="Arimo Bold"/>
              <a:sym typeface="Arimo Bold"/>
            </a:endParaRPr>
          </a:p>
        </p:txBody>
      </p:sp>
      <p:sp>
        <p:nvSpPr>
          <p:cNvPr id="74" name="TextBox 74"/>
          <p:cNvSpPr txBox="1"/>
          <p:nvPr/>
        </p:nvSpPr>
        <p:spPr>
          <a:xfrm>
            <a:off x="11280542" y="3365563"/>
            <a:ext cx="5598486" cy="846386"/>
          </a:xfrm>
          <a:prstGeom prst="rect">
            <a:avLst/>
          </a:prstGeom>
        </p:spPr>
        <p:txBody>
          <a:bodyPr wrap="square" lIns="0" tIns="0" rIns="0" bIns="0" rtlCol="0" anchor="t">
            <a:spAutoFit/>
          </a:bodyPr>
          <a:lstStyle/>
          <a:p>
            <a:pPr>
              <a:lnSpc>
                <a:spcPts val="3315"/>
              </a:lnSpc>
            </a:pPr>
            <a:r>
              <a:rPr lang="en-US" sz="2800" b="1" dirty="0">
                <a:solidFill>
                  <a:srgbClr val="003E1C"/>
                </a:solidFill>
              </a:rPr>
              <a:t>Complex designs need optimized G-code</a:t>
            </a:r>
            <a:endParaRPr lang="en-US" sz="2762" b="1" dirty="0">
              <a:solidFill>
                <a:srgbClr val="003E1C"/>
              </a:solidFill>
              <a:latin typeface="Arimo Bold"/>
              <a:ea typeface="Arimo Bold"/>
              <a:cs typeface="Arimo Bold"/>
              <a:sym typeface="Arimo Bold"/>
            </a:endParaRPr>
          </a:p>
        </p:txBody>
      </p:sp>
      <p:sp>
        <p:nvSpPr>
          <p:cNvPr id="75" name="TextBox 75"/>
          <p:cNvSpPr txBox="1"/>
          <p:nvPr/>
        </p:nvSpPr>
        <p:spPr>
          <a:xfrm>
            <a:off x="11332754" y="5386089"/>
            <a:ext cx="5598486" cy="846386"/>
          </a:xfrm>
          <a:prstGeom prst="rect">
            <a:avLst/>
          </a:prstGeom>
        </p:spPr>
        <p:txBody>
          <a:bodyPr lIns="0" tIns="0" rIns="0" bIns="0" rtlCol="0" anchor="t">
            <a:spAutoFit/>
          </a:bodyPr>
          <a:lstStyle/>
          <a:p>
            <a:pPr>
              <a:lnSpc>
                <a:spcPts val="3315"/>
              </a:lnSpc>
            </a:pPr>
            <a:r>
              <a:rPr lang="en-US" sz="2800" b="1" dirty="0">
                <a:solidFill>
                  <a:srgbClr val="003E1C"/>
                </a:solidFill>
              </a:rPr>
              <a:t>Hardware like servo/motors may require tuning</a:t>
            </a:r>
            <a:endParaRPr lang="en-US" sz="2762" b="1" dirty="0">
              <a:solidFill>
                <a:srgbClr val="003E1C"/>
              </a:solidFill>
              <a:latin typeface="Arimo Bold"/>
              <a:ea typeface="Arimo Bold"/>
              <a:cs typeface="Arimo Bold"/>
              <a:sym typeface="Arimo Bold"/>
            </a:endParaRPr>
          </a:p>
        </p:txBody>
      </p:sp>
      <p:sp>
        <p:nvSpPr>
          <p:cNvPr id="76" name="TextBox 76"/>
          <p:cNvSpPr txBox="1"/>
          <p:nvPr/>
        </p:nvSpPr>
        <p:spPr>
          <a:xfrm>
            <a:off x="1284436" y="1859190"/>
            <a:ext cx="6514688" cy="811038"/>
          </a:xfrm>
          <a:prstGeom prst="rect">
            <a:avLst/>
          </a:prstGeom>
        </p:spPr>
        <p:txBody>
          <a:bodyPr lIns="0" tIns="0" rIns="0" bIns="0" rtlCol="0" anchor="t">
            <a:spAutoFit/>
          </a:bodyPr>
          <a:lstStyle/>
          <a:p>
            <a:pPr algn="l">
              <a:lnSpc>
                <a:spcPts val="6013"/>
              </a:lnSpc>
            </a:pPr>
            <a:r>
              <a:rPr lang="en-US" sz="5895">
                <a:solidFill>
                  <a:srgbClr val="065131"/>
                </a:solidFill>
                <a:latin typeface="Roboto"/>
                <a:ea typeface="Roboto"/>
                <a:cs typeface="Roboto"/>
                <a:sym typeface="Roboto"/>
              </a:rPr>
              <a:t>challenges</a:t>
            </a:r>
          </a:p>
        </p:txBody>
      </p:sp>
      <p:sp>
        <p:nvSpPr>
          <p:cNvPr id="77" name="TextBox 77"/>
          <p:cNvSpPr txBox="1"/>
          <p:nvPr/>
        </p:nvSpPr>
        <p:spPr>
          <a:xfrm>
            <a:off x="1270363" y="2827167"/>
            <a:ext cx="6514688" cy="2667397"/>
          </a:xfrm>
          <a:prstGeom prst="rect">
            <a:avLst/>
          </a:prstGeom>
        </p:spPr>
        <p:txBody>
          <a:bodyPr lIns="0" tIns="0" rIns="0" bIns="0" rtlCol="0" anchor="t">
            <a:spAutoFit/>
          </a:bodyPr>
          <a:lstStyle/>
          <a:p>
            <a:pPr lvl="0">
              <a:lnSpc>
                <a:spcPts val="2640"/>
              </a:lnSpc>
              <a:spcBef>
                <a:spcPct val="0"/>
              </a:spcBef>
            </a:pPr>
            <a:r>
              <a:rPr lang="en-US" sz="2400" dirty="0"/>
              <a:t>Getting a CNC </a:t>
            </a:r>
            <a:r>
              <a:rPr lang="en-US" sz="2400" b="1" dirty="0">
                <a:solidFill>
                  <a:srgbClr val="003E1C"/>
                </a:solidFill>
              </a:rPr>
              <a:t>Machine</a:t>
            </a:r>
            <a:r>
              <a:rPr lang="en-US" sz="2400" dirty="0"/>
              <a:t> to work smoothly can be tricky.</a:t>
            </a:r>
            <a:br>
              <a:rPr lang="en-US" sz="3200" dirty="0"/>
            </a:br>
            <a:r>
              <a:rPr lang="en-US" sz="2400" dirty="0"/>
              <a:t>Calibrating motors for perfect precision takes patience and testing.</a:t>
            </a:r>
            <a:br>
              <a:rPr lang="en-US" sz="3200" dirty="0"/>
            </a:br>
            <a:r>
              <a:rPr lang="en-US" sz="2400" dirty="0"/>
              <a:t>Some materials slip or tear, making clean plotting a challenge.</a:t>
            </a:r>
            <a:br>
              <a:rPr lang="en-US" sz="3200" dirty="0"/>
            </a:br>
            <a:r>
              <a:rPr lang="en-US" sz="2400" dirty="0"/>
              <a:t>Software errors or shaky mechanics can ruin hours of work.</a:t>
            </a:r>
            <a:endParaRPr lang="en-US" sz="2800" dirty="0">
              <a:solidFill>
                <a:srgbClr val="000000"/>
              </a:solidFill>
              <a:latin typeface="Arimo"/>
              <a:ea typeface="Arimo"/>
              <a:cs typeface="Arimo"/>
              <a:sym typeface="Arimo"/>
            </a:endParaRPr>
          </a:p>
        </p:txBody>
      </p:sp>
      <p:sp>
        <p:nvSpPr>
          <p:cNvPr id="84" name="Rectangle 83"/>
          <p:cNvSpPr/>
          <p:nvPr/>
        </p:nvSpPr>
        <p:spPr>
          <a:xfrm>
            <a:off x="11228330" y="2120971"/>
            <a:ext cx="5702910" cy="830997"/>
          </a:xfrm>
          <a:prstGeom prst="rect">
            <a:avLst/>
          </a:prstGeom>
        </p:spPr>
        <p:txBody>
          <a:bodyPr wrap="square">
            <a:spAutoFit/>
          </a:bodyPr>
          <a:lstStyle/>
          <a:p>
            <a:r>
              <a:rPr lang="en-US" sz="2400" dirty="0"/>
              <a:t>The machine must be accurately calibrated to ensure precise movements and outputs.</a:t>
            </a:r>
          </a:p>
        </p:txBody>
      </p:sp>
      <p:sp>
        <p:nvSpPr>
          <p:cNvPr id="85" name="Rectangle 84"/>
          <p:cNvSpPr/>
          <p:nvPr/>
        </p:nvSpPr>
        <p:spPr>
          <a:xfrm>
            <a:off x="11205888" y="4211949"/>
            <a:ext cx="5568147" cy="1200329"/>
          </a:xfrm>
          <a:prstGeom prst="rect">
            <a:avLst/>
          </a:prstGeom>
        </p:spPr>
        <p:txBody>
          <a:bodyPr wrap="square">
            <a:spAutoFit/>
          </a:bodyPr>
          <a:lstStyle/>
          <a:p>
            <a:r>
              <a:rPr lang="en-US" sz="2400" dirty="0"/>
              <a:t>Advanced drawings require well-structured G-code for smooth and error-free execution.</a:t>
            </a:r>
          </a:p>
        </p:txBody>
      </p:sp>
      <p:sp>
        <p:nvSpPr>
          <p:cNvPr id="86" name="Rectangle 85"/>
          <p:cNvSpPr/>
          <p:nvPr/>
        </p:nvSpPr>
        <p:spPr>
          <a:xfrm>
            <a:off x="11280542" y="6244858"/>
            <a:ext cx="5493493" cy="830997"/>
          </a:xfrm>
          <a:prstGeom prst="rect">
            <a:avLst/>
          </a:prstGeom>
        </p:spPr>
        <p:txBody>
          <a:bodyPr wrap="square">
            <a:spAutoFit/>
          </a:bodyPr>
          <a:lstStyle/>
          <a:p>
            <a:r>
              <a:rPr lang="en-US" sz="2400" dirty="0"/>
              <a:t>Motors may need speed and position adjustments for reliable performance.</a:t>
            </a:r>
          </a:p>
        </p:txBody>
      </p:sp>
      <p:sp>
        <p:nvSpPr>
          <p:cNvPr id="87" name="Rectangle 86"/>
          <p:cNvSpPr/>
          <p:nvPr/>
        </p:nvSpPr>
        <p:spPr>
          <a:xfrm>
            <a:off x="11228330" y="7852255"/>
            <a:ext cx="5500688" cy="1200329"/>
          </a:xfrm>
          <a:prstGeom prst="rect">
            <a:avLst/>
          </a:prstGeom>
        </p:spPr>
        <p:txBody>
          <a:bodyPr wrap="square">
            <a:spAutoFit/>
          </a:bodyPr>
          <a:lstStyle/>
          <a:p>
            <a:r>
              <a:rPr lang="en-US" sz="2400" dirty="0"/>
              <a:t>A consistent power source is essential to avoid interruptions or damage to components.</a:t>
            </a:r>
          </a:p>
        </p:txBody>
      </p:sp>
      <p:pic>
        <p:nvPicPr>
          <p:cNvPr id="78" name="Picture 77"/>
          <p:cNvPicPr>
            <a:picLocks noChangeAspect="1"/>
          </p:cNvPicPr>
          <p:nvPr/>
        </p:nvPicPr>
        <p:blipFill rotWithShape="1">
          <a:blip r:embed="rId14">
            <a:extLst>
              <a:ext uri="{28A0092B-C50C-407E-A947-70E740481C1C}">
                <a14:useLocalDpi xmlns:a14="http://schemas.microsoft.com/office/drawing/2010/main" val="0"/>
              </a:ext>
            </a:extLst>
          </a:blip>
          <a:srcRect l="31218" t="56422" b="18790"/>
          <a:stretch/>
        </p:blipFill>
        <p:spPr>
          <a:xfrm>
            <a:off x="1635418" y="5905500"/>
            <a:ext cx="2502522" cy="24451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9" name="Picture 78"/>
          <p:cNvPicPr>
            <a:picLocks noChangeAspect="1"/>
          </p:cNvPicPr>
          <p:nvPr/>
        </p:nvPicPr>
        <p:blipFill rotWithShape="1">
          <a:blip r:embed="rId15">
            <a:extLst>
              <a:ext uri="{28A0092B-C50C-407E-A947-70E740481C1C}">
                <a14:useLocalDpi xmlns:a14="http://schemas.microsoft.com/office/drawing/2010/main" val="0"/>
              </a:ext>
            </a:extLst>
          </a:blip>
          <a:srcRect l="27691" t="13646" r="21490" b="11921"/>
          <a:stretch/>
        </p:blipFill>
        <p:spPr>
          <a:xfrm>
            <a:off x="4827493" y="5784420"/>
            <a:ext cx="2705143" cy="2643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22198">
            <a:off x="10171294" y="7879529"/>
            <a:ext cx="7752542" cy="8910968"/>
          </a:xfrm>
          <a:custGeom>
            <a:avLst/>
            <a:gdLst/>
            <a:ahLst/>
            <a:cxnLst/>
            <a:rect l="l" t="t" r="r" b="b"/>
            <a:pathLst>
              <a:path w="7752542" h="8910968">
                <a:moveTo>
                  <a:pt x="0" y="0"/>
                </a:moveTo>
                <a:lnTo>
                  <a:pt x="7752542" y="0"/>
                </a:lnTo>
                <a:lnTo>
                  <a:pt x="7752542" y="8910968"/>
                </a:lnTo>
                <a:lnTo>
                  <a:pt x="0" y="8910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522198">
            <a:off x="10944673" y="-2188148"/>
            <a:ext cx="7752542" cy="8910968"/>
          </a:xfrm>
          <a:custGeom>
            <a:avLst/>
            <a:gdLst/>
            <a:ahLst/>
            <a:cxnLst/>
            <a:rect l="l" t="t" r="r" b="b"/>
            <a:pathLst>
              <a:path w="7752542" h="8910968">
                <a:moveTo>
                  <a:pt x="0" y="0"/>
                </a:moveTo>
                <a:lnTo>
                  <a:pt x="7752542" y="0"/>
                </a:lnTo>
                <a:lnTo>
                  <a:pt x="7752542" y="8910968"/>
                </a:lnTo>
                <a:lnTo>
                  <a:pt x="0" y="8910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284436" y="6074935"/>
            <a:ext cx="8753849" cy="959449"/>
          </a:xfrm>
          <a:prstGeom prst="rect">
            <a:avLst/>
          </a:prstGeom>
        </p:spPr>
        <p:txBody>
          <a:bodyPr lIns="50800" tIns="50800" rIns="50800" bIns="50800" rtlCol="0" anchor="ctr"/>
          <a:lstStyle/>
          <a:p>
            <a:pPr algn="ctr">
              <a:lnSpc>
                <a:spcPts val="2380"/>
              </a:lnSpc>
            </a:pPr>
            <a:endParaRPr/>
          </a:p>
        </p:txBody>
      </p:sp>
      <p:sp>
        <p:nvSpPr>
          <p:cNvPr id="9" name="TextBox 9"/>
          <p:cNvSpPr txBox="1"/>
          <p:nvPr/>
        </p:nvSpPr>
        <p:spPr>
          <a:xfrm>
            <a:off x="1284436" y="7059682"/>
            <a:ext cx="8753849" cy="959449"/>
          </a:xfrm>
          <a:prstGeom prst="rect">
            <a:avLst/>
          </a:prstGeom>
        </p:spPr>
        <p:txBody>
          <a:bodyPr lIns="50800" tIns="50800" rIns="50800" bIns="50800" rtlCol="0" anchor="ctr"/>
          <a:lstStyle/>
          <a:p>
            <a:pPr algn="ctr">
              <a:lnSpc>
                <a:spcPts val="2380"/>
              </a:lnSpc>
            </a:pPr>
            <a:endParaRPr/>
          </a:p>
        </p:txBody>
      </p:sp>
      <p:sp>
        <p:nvSpPr>
          <p:cNvPr id="12" name="TextBox 12"/>
          <p:cNvSpPr txBox="1"/>
          <p:nvPr/>
        </p:nvSpPr>
        <p:spPr>
          <a:xfrm>
            <a:off x="1284436" y="8044430"/>
            <a:ext cx="8753849" cy="959449"/>
          </a:xfrm>
          <a:prstGeom prst="rect">
            <a:avLst/>
          </a:prstGeom>
        </p:spPr>
        <p:txBody>
          <a:bodyPr lIns="50800" tIns="50800" rIns="50800" bIns="50800" rtlCol="0" anchor="ctr"/>
          <a:lstStyle/>
          <a:p>
            <a:pPr algn="ctr">
              <a:lnSpc>
                <a:spcPts val="2380"/>
              </a:lnSpc>
            </a:pPr>
            <a:endParaRPr/>
          </a:p>
        </p:txBody>
      </p:sp>
      <p:grpSp>
        <p:nvGrpSpPr>
          <p:cNvPr id="13" name="Group 13"/>
          <p:cNvGrpSpPr/>
          <p:nvPr/>
        </p:nvGrpSpPr>
        <p:grpSpPr>
          <a:xfrm rot="2700000">
            <a:off x="12961385" y="3343152"/>
            <a:ext cx="10213470" cy="7085749"/>
            <a:chOff x="0" y="0"/>
            <a:chExt cx="1759919" cy="1220970"/>
          </a:xfrm>
        </p:grpSpPr>
        <p:sp>
          <p:nvSpPr>
            <p:cNvPr id="14" name="Freeform 14"/>
            <p:cNvSpPr/>
            <p:nvPr/>
          </p:nvSpPr>
          <p:spPr>
            <a:xfrm>
              <a:off x="0" y="0"/>
              <a:ext cx="1759919" cy="1220970"/>
            </a:xfrm>
            <a:custGeom>
              <a:avLst/>
              <a:gdLst/>
              <a:ahLst/>
              <a:cxnLst/>
              <a:rect l="l" t="t" r="r" b="b"/>
              <a:pathLst>
                <a:path w="1759919" h="1220970">
                  <a:moveTo>
                    <a:pt x="42449" y="0"/>
                  </a:moveTo>
                  <a:lnTo>
                    <a:pt x="1717470" y="0"/>
                  </a:lnTo>
                  <a:cubicBezTo>
                    <a:pt x="1728728" y="0"/>
                    <a:pt x="1739525" y="4472"/>
                    <a:pt x="1747486" y="12433"/>
                  </a:cubicBezTo>
                  <a:cubicBezTo>
                    <a:pt x="1755447" y="20394"/>
                    <a:pt x="1759919" y="31191"/>
                    <a:pt x="1759919" y="42449"/>
                  </a:cubicBezTo>
                  <a:lnTo>
                    <a:pt x="1759919" y="1178522"/>
                  </a:lnTo>
                  <a:cubicBezTo>
                    <a:pt x="1759919" y="1189780"/>
                    <a:pt x="1755447" y="1200577"/>
                    <a:pt x="1747486" y="1208537"/>
                  </a:cubicBezTo>
                  <a:cubicBezTo>
                    <a:pt x="1739525" y="1216498"/>
                    <a:pt x="1728728" y="1220970"/>
                    <a:pt x="1717470" y="1220970"/>
                  </a:cubicBezTo>
                  <a:lnTo>
                    <a:pt x="42449" y="1220970"/>
                  </a:lnTo>
                  <a:cubicBezTo>
                    <a:pt x="31191" y="1220970"/>
                    <a:pt x="20394" y="1216498"/>
                    <a:pt x="12433" y="1208537"/>
                  </a:cubicBezTo>
                  <a:cubicBezTo>
                    <a:pt x="4472" y="1200577"/>
                    <a:pt x="0" y="1189780"/>
                    <a:pt x="0" y="1178522"/>
                  </a:cubicBezTo>
                  <a:lnTo>
                    <a:pt x="0" y="42449"/>
                  </a:lnTo>
                  <a:cubicBezTo>
                    <a:pt x="0" y="31191"/>
                    <a:pt x="4472" y="20394"/>
                    <a:pt x="12433" y="12433"/>
                  </a:cubicBezTo>
                  <a:cubicBezTo>
                    <a:pt x="20394" y="4472"/>
                    <a:pt x="31191" y="0"/>
                    <a:pt x="42449" y="0"/>
                  </a:cubicBezTo>
                  <a:close/>
                </a:path>
              </a:pathLst>
            </a:custGeom>
            <a:solidFill>
              <a:srgbClr val="0E664E"/>
            </a:solidFill>
            <a:ln cap="rnd">
              <a:noFill/>
              <a:prstDash val="solid"/>
              <a:round/>
            </a:ln>
          </p:spPr>
        </p:sp>
        <p:sp>
          <p:nvSpPr>
            <p:cNvPr id="15" name="TextBox 15"/>
            <p:cNvSpPr txBox="1"/>
            <p:nvPr/>
          </p:nvSpPr>
          <p:spPr>
            <a:xfrm>
              <a:off x="0" y="-38100"/>
              <a:ext cx="1759919" cy="1259070"/>
            </a:xfrm>
            <a:prstGeom prst="rect">
              <a:avLst/>
            </a:prstGeom>
          </p:spPr>
          <p:txBody>
            <a:bodyPr lIns="39432" tIns="39432" rIns="39432" bIns="39432" rtlCol="0" anchor="ctr"/>
            <a:lstStyle/>
            <a:p>
              <a:pPr algn="ctr">
                <a:lnSpc>
                  <a:spcPts val="2660"/>
                </a:lnSpc>
                <a:spcBef>
                  <a:spcPct val="0"/>
                </a:spcBef>
              </a:pPr>
              <a:endParaRPr/>
            </a:p>
          </p:txBody>
        </p:sp>
      </p:grpSp>
      <p:grpSp>
        <p:nvGrpSpPr>
          <p:cNvPr id="16" name="Group 16"/>
          <p:cNvGrpSpPr/>
          <p:nvPr/>
        </p:nvGrpSpPr>
        <p:grpSpPr>
          <a:xfrm>
            <a:off x="11327927" y="1129426"/>
            <a:ext cx="5706131" cy="570613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18" name="TextBox 18"/>
            <p:cNvSpPr txBox="1"/>
            <p:nvPr/>
          </p:nvSpPr>
          <p:spPr>
            <a:xfrm>
              <a:off x="76200" y="38100"/>
              <a:ext cx="660400" cy="698500"/>
            </a:xfrm>
            <a:prstGeom prst="rect">
              <a:avLst/>
            </a:prstGeom>
          </p:spPr>
          <p:txBody>
            <a:bodyPr lIns="48626" tIns="48626" rIns="48626" bIns="48626" rtlCol="0" anchor="ctr"/>
            <a:lstStyle/>
            <a:p>
              <a:pPr algn="ctr">
                <a:lnSpc>
                  <a:spcPts val="2660"/>
                </a:lnSpc>
              </a:pPr>
              <a:endParaRPr/>
            </a:p>
          </p:txBody>
        </p:sp>
      </p:grpSp>
      <p:grpSp>
        <p:nvGrpSpPr>
          <p:cNvPr id="19" name="Group 19"/>
          <p:cNvGrpSpPr/>
          <p:nvPr/>
        </p:nvGrpSpPr>
        <p:grpSpPr>
          <a:xfrm rot="-8100000">
            <a:off x="15314568" y="1948573"/>
            <a:ext cx="3557908" cy="3249632"/>
            <a:chOff x="0" y="0"/>
            <a:chExt cx="484963" cy="442943"/>
          </a:xfrm>
        </p:grpSpPr>
        <p:sp>
          <p:nvSpPr>
            <p:cNvPr id="20" name="Freeform 20"/>
            <p:cNvSpPr/>
            <p:nvPr/>
          </p:nvSpPr>
          <p:spPr>
            <a:xfrm>
              <a:off x="0" y="0"/>
              <a:ext cx="484963" cy="442943"/>
            </a:xfrm>
            <a:custGeom>
              <a:avLst/>
              <a:gdLst/>
              <a:ahLst/>
              <a:cxnLst/>
              <a:rect l="l" t="t" r="r" b="b"/>
              <a:pathLst>
                <a:path w="484963" h="442943">
                  <a:moveTo>
                    <a:pt x="121855" y="0"/>
                  </a:moveTo>
                  <a:lnTo>
                    <a:pt x="363109" y="0"/>
                  </a:lnTo>
                  <a:cubicBezTo>
                    <a:pt x="430407" y="0"/>
                    <a:pt x="484963" y="54556"/>
                    <a:pt x="484963" y="121855"/>
                  </a:cubicBezTo>
                  <a:lnTo>
                    <a:pt x="484963" y="321089"/>
                  </a:lnTo>
                  <a:cubicBezTo>
                    <a:pt x="484963" y="388387"/>
                    <a:pt x="430407" y="442943"/>
                    <a:pt x="363109" y="442943"/>
                  </a:cubicBezTo>
                  <a:lnTo>
                    <a:pt x="121855" y="442943"/>
                  </a:lnTo>
                  <a:cubicBezTo>
                    <a:pt x="54556" y="442943"/>
                    <a:pt x="0" y="388387"/>
                    <a:pt x="0" y="321089"/>
                  </a:cubicBezTo>
                  <a:lnTo>
                    <a:pt x="0" y="121855"/>
                  </a:lnTo>
                  <a:cubicBezTo>
                    <a:pt x="0" y="54556"/>
                    <a:pt x="54556" y="0"/>
                    <a:pt x="121855" y="0"/>
                  </a:cubicBezTo>
                  <a:close/>
                </a:path>
              </a:pathLst>
            </a:custGeom>
            <a:gradFill rotWithShape="1">
              <a:gsLst>
                <a:gs pos="0">
                  <a:srgbClr val="006E5F">
                    <a:alpha val="0"/>
                  </a:srgbClr>
                </a:gs>
                <a:gs pos="100000">
                  <a:srgbClr val="35CD64">
                    <a:alpha val="61000"/>
                  </a:srgbClr>
                </a:gs>
              </a:gsLst>
              <a:lin ang="0"/>
            </a:gradFill>
            <a:ln cap="rnd">
              <a:noFill/>
              <a:prstDash val="solid"/>
              <a:round/>
            </a:ln>
          </p:spPr>
        </p:sp>
        <p:sp>
          <p:nvSpPr>
            <p:cNvPr id="21" name="TextBox 21"/>
            <p:cNvSpPr txBox="1"/>
            <p:nvPr/>
          </p:nvSpPr>
          <p:spPr>
            <a:xfrm>
              <a:off x="0" y="-38100"/>
              <a:ext cx="484963" cy="481043"/>
            </a:xfrm>
            <a:prstGeom prst="rect">
              <a:avLst/>
            </a:prstGeom>
          </p:spPr>
          <p:txBody>
            <a:bodyPr lIns="48831" tIns="48831" rIns="48831" bIns="48831" rtlCol="0" anchor="ctr"/>
            <a:lstStyle/>
            <a:p>
              <a:pPr marL="0" lvl="0" indent="0" algn="ctr">
                <a:lnSpc>
                  <a:spcPts val="2660"/>
                </a:lnSpc>
                <a:spcBef>
                  <a:spcPct val="0"/>
                </a:spcBef>
              </a:pPr>
              <a:endParaRPr/>
            </a:p>
          </p:txBody>
        </p:sp>
      </p:grpSp>
      <p:grpSp>
        <p:nvGrpSpPr>
          <p:cNvPr id="22" name="Group 22"/>
          <p:cNvGrpSpPr/>
          <p:nvPr/>
        </p:nvGrpSpPr>
        <p:grpSpPr>
          <a:xfrm>
            <a:off x="11660375" y="1461875"/>
            <a:ext cx="5041234" cy="504123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24" name="TextBox 24"/>
            <p:cNvSpPr txBox="1"/>
            <p:nvPr/>
          </p:nvSpPr>
          <p:spPr>
            <a:xfrm>
              <a:off x="76200" y="38100"/>
              <a:ext cx="660400" cy="698500"/>
            </a:xfrm>
            <a:prstGeom prst="rect">
              <a:avLst/>
            </a:prstGeom>
          </p:spPr>
          <p:txBody>
            <a:bodyPr lIns="48626" tIns="48626" rIns="48626" bIns="48626" rtlCol="0" anchor="ctr"/>
            <a:lstStyle/>
            <a:p>
              <a:pPr algn="ctr">
                <a:lnSpc>
                  <a:spcPts val="2660"/>
                </a:lnSpc>
              </a:pPr>
              <a:endParaRPr/>
            </a:p>
          </p:txBody>
        </p:sp>
      </p:grpSp>
      <p:grpSp>
        <p:nvGrpSpPr>
          <p:cNvPr id="25" name="Group 25"/>
          <p:cNvGrpSpPr/>
          <p:nvPr/>
        </p:nvGrpSpPr>
        <p:grpSpPr>
          <a:xfrm>
            <a:off x="11951923" y="1753422"/>
            <a:ext cx="4458138" cy="445813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9676" t="-9746" r="-25046"/>
              </a:stretch>
            </a:blipFill>
          </p:spPr>
        </p:sp>
      </p:grpSp>
      <p:grpSp>
        <p:nvGrpSpPr>
          <p:cNvPr id="27" name="Group 27"/>
          <p:cNvGrpSpPr/>
          <p:nvPr/>
        </p:nvGrpSpPr>
        <p:grpSpPr>
          <a:xfrm rot="2700000">
            <a:off x="13408211" y="8174916"/>
            <a:ext cx="5527412" cy="1376673"/>
            <a:chOff x="0" y="0"/>
            <a:chExt cx="753418" cy="187648"/>
          </a:xfrm>
        </p:grpSpPr>
        <p:sp>
          <p:nvSpPr>
            <p:cNvPr id="28" name="Freeform 28"/>
            <p:cNvSpPr/>
            <p:nvPr/>
          </p:nvSpPr>
          <p:spPr>
            <a:xfrm>
              <a:off x="0" y="0"/>
              <a:ext cx="753418" cy="187648"/>
            </a:xfrm>
            <a:custGeom>
              <a:avLst/>
              <a:gdLst/>
              <a:ahLst/>
              <a:cxnLst/>
              <a:rect l="l" t="t" r="r" b="b"/>
              <a:pathLst>
                <a:path w="753418" h="187648">
                  <a:moveTo>
                    <a:pt x="0" y="0"/>
                  </a:moveTo>
                  <a:lnTo>
                    <a:pt x="753418" y="0"/>
                  </a:lnTo>
                  <a:lnTo>
                    <a:pt x="753418" y="187648"/>
                  </a:lnTo>
                  <a:lnTo>
                    <a:pt x="0" y="187648"/>
                  </a:lnTo>
                  <a:close/>
                </a:path>
              </a:pathLst>
            </a:custGeom>
            <a:gradFill rotWithShape="1">
              <a:gsLst>
                <a:gs pos="0">
                  <a:srgbClr val="006E5F">
                    <a:alpha val="0"/>
                  </a:srgbClr>
                </a:gs>
                <a:gs pos="100000">
                  <a:srgbClr val="35CD64">
                    <a:alpha val="61000"/>
                  </a:srgbClr>
                </a:gs>
              </a:gsLst>
              <a:lin ang="0"/>
            </a:gradFill>
          </p:spPr>
        </p:sp>
        <p:sp>
          <p:nvSpPr>
            <p:cNvPr id="29" name="TextBox 29"/>
            <p:cNvSpPr txBox="1"/>
            <p:nvPr/>
          </p:nvSpPr>
          <p:spPr>
            <a:xfrm>
              <a:off x="0" y="-38100"/>
              <a:ext cx="753418" cy="225748"/>
            </a:xfrm>
            <a:prstGeom prst="rect">
              <a:avLst/>
            </a:prstGeom>
          </p:spPr>
          <p:txBody>
            <a:bodyPr lIns="48831" tIns="48831" rIns="48831" bIns="48831" rtlCol="0" anchor="ctr"/>
            <a:lstStyle/>
            <a:p>
              <a:pPr algn="ctr">
                <a:lnSpc>
                  <a:spcPts val="2660"/>
                </a:lnSpc>
                <a:spcBef>
                  <a:spcPct val="0"/>
                </a:spcBef>
              </a:pPr>
              <a:endParaRPr/>
            </a:p>
          </p:txBody>
        </p:sp>
      </p:grpSp>
      <p:sp>
        <p:nvSpPr>
          <p:cNvPr id="30" name="AutoShape 30"/>
          <p:cNvSpPr/>
          <p:nvPr/>
        </p:nvSpPr>
        <p:spPr>
          <a:xfrm>
            <a:off x="12227503" y="7565380"/>
            <a:ext cx="4085794" cy="4085794"/>
          </a:xfrm>
          <a:prstGeom prst="line">
            <a:avLst/>
          </a:prstGeom>
          <a:ln w="57150" cap="flat">
            <a:solidFill>
              <a:srgbClr val="0E664E"/>
            </a:solidFill>
            <a:prstDash val="solid"/>
            <a:headEnd type="oval" w="lg" len="lg"/>
            <a:tailEnd type="none" w="sm" len="sm"/>
          </a:ln>
        </p:spPr>
      </p:sp>
      <p:sp>
        <p:nvSpPr>
          <p:cNvPr id="31" name="AutoShape 31"/>
          <p:cNvSpPr/>
          <p:nvPr/>
        </p:nvSpPr>
        <p:spPr>
          <a:xfrm>
            <a:off x="13717914" y="8456141"/>
            <a:ext cx="4085794" cy="4085794"/>
          </a:xfrm>
          <a:prstGeom prst="line">
            <a:avLst/>
          </a:prstGeom>
          <a:ln w="57150" cap="flat">
            <a:solidFill>
              <a:srgbClr val="35CD64"/>
            </a:solidFill>
            <a:prstDash val="solid"/>
            <a:headEnd type="oval" w="lg" len="lg"/>
            <a:tailEnd type="none" w="sm" len="sm"/>
          </a:ln>
        </p:spPr>
      </p:sp>
      <p:sp>
        <p:nvSpPr>
          <p:cNvPr id="32" name="Freeform 32"/>
          <p:cNvSpPr/>
          <p:nvPr/>
        </p:nvSpPr>
        <p:spPr>
          <a:xfrm>
            <a:off x="1537000" y="6416031"/>
            <a:ext cx="385751" cy="385751"/>
          </a:xfrm>
          <a:custGeom>
            <a:avLst/>
            <a:gdLst/>
            <a:ahLst/>
            <a:cxnLst/>
            <a:rect l="l" t="t" r="r" b="b"/>
            <a:pathLst>
              <a:path w="385751" h="385751">
                <a:moveTo>
                  <a:pt x="0" y="0"/>
                </a:moveTo>
                <a:lnTo>
                  <a:pt x="385751" y="0"/>
                </a:lnTo>
                <a:lnTo>
                  <a:pt x="385751" y="385751"/>
                </a:lnTo>
                <a:lnTo>
                  <a:pt x="0" y="385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a:off x="1537000" y="7400779"/>
            <a:ext cx="385751" cy="385751"/>
          </a:xfrm>
          <a:custGeom>
            <a:avLst/>
            <a:gdLst/>
            <a:ahLst/>
            <a:cxnLst/>
            <a:rect l="l" t="t" r="r" b="b"/>
            <a:pathLst>
              <a:path w="385751" h="385751">
                <a:moveTo>
                  <a:pt x="0" y="0"/>
                </a:moveTo>
                <a:lnTo>
                  <a:pt x="385751" y="0"/>
                </a:lnTo>
                <a:lnTo>
                  <a:pt x="385751" y="385751"/>
                </a:lnTo>
                <a:lnTo>
                  <a:pt x="0" y="385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4"/>
          <p:cNvSpPr txBox="1"/>
          <p:nvPr/>
        </p:nvSpPr>
        <p:spPr>
          <a:xfrm>
            <a:off x="1284436" y="2053730"/>
            <a:ext cx="8753849" cy="1547283"/>
          </a:xfrm>
          <a:prstGeom prst="rect">
            <a:avLst/>
          </a:prstGeom>
        </p:spPr>
        <p:txBody>
          <a:bodyPr lIns="0" tIns="0" rIns="0" bIns="0" rtlCol="0" anchor="t">
            <a:spAutoFit/>
          </a:bodyPr>
          <a:lstStyle/>
          <a:p>
            <a:pPr>
              <a:lnSpc>
                <a:spcPts val="6013"/>
              </a:lnSpc>
            </a:pPr>
            <a:r>
              <a:rPr lang="en-US" sz="6000" b="1" dirty="0">
                <a:solidFill>
                  <a:srgbClr val="003E1C"/>
                </a:solidFill>
              </a:rPr>
              <a:t>Role of Technology in CNC Machine</a:t>
            </a:r>
            <a:endParaRPr lang="en-US" sz="5895" b="1" dirty="0">
              <a:solidFill>
                <a:srgbClr val="003E1C"/>
              </a:solidFill>
              <a:latin typeface="Roboto Bold"/>
              <a:ea typeface="Roboto Bold"/>
              <a:cs typeface="Roboto Bold"/>
              <a:sym typeface="Roboto Bold"/>
            </a:endParaRPr>
          </a:p>
        </p:txBody>
      </p:sp>
      <p:sp>
        <p:nvSpPr>
          <p:cNvPr id="36" name="TextBox 36"/>
          <p:cNvSpPr txBox="1"/>
          <p:nvPr/>
        </p:nvSpPr>
        <p:spPr>
          <a:xfrm>
            <a:off x="2044028" y="6361233"/>
            <a:ext cx="8099033" cy="476298"/>
          </a:xfrm>
          <a:prstGeom prst="rect">
            <a:avLst/>
          </a:prstGeom>
        </p:spPr>
        <p:txBody>
          <a:bodyPr lIns="0" tIns="0" rIns="0" bIns="0" rtlCol="0" anchor="t">
            <a:spAutoFit/>
          </a:bodyPr>
          <a:lstStyle/>
          <a:p>
            <a:pPr algn="l">
              <a:lnSpc>
                <a:spcPts val="3670"/>
              </a:lnSpc>
            </a:pPr>
            <a:r>
              <a:rPr lang="en-US" sz="3058" b="1">
                <a:solidFill>
                  <a:srgbClr val="FFFFFF"/>
                </a:solidFill>
                <a:latin typeface="Arimo Bold"/>
                <a:ea typeface="Arimo Bold"/>
                <a:cs typeface="Arimo Bold"/>
                <a:sym typeface="Arimo Bold"/>
              </a:rPr>
              <a:t>User-Friendly Digital Platforms</a:t>
            </a:r>
          </a:p>
        </p:txBody>
      </p:sp>
      <p:sp>
        <p:nvSpPr>
          <p:cNvPr id="37" name="TextBox 37"/>
          <p:cNvSpPr txBox="1"/>
          <p:nvPr/>
        </p:nvSpPr>
        <p:spPr>
          <a:xfrm>
            <a:off x="2044028" y="7345980"/>
            <a:ext cx="8099033" cy="476298"/>
          </a:xfrm>
          <a:prstGeom prst="rect">
            <a:avLst/>
          </a:prstGeom>
        </p:spPr>
        <p:txBody>
          <a:bodyPr lIns="0" tIns="0" rIns="0" bIns="0" rtlCol="0" anchor="t">
            <a:spAutoFit/>
          </a:bodyPr>
          <a:lstStyle/>
          <a:p>
            <a:pPr algn="l">
              <a:lnSpc>
                <a:spcPts val="3670"/>
              </a:lnSpc>
            </a:pPr>
            <a:r>
              <a:rPr lang="en-US" sz="3058" b="1">
                <a:solidFill>
                  <a:srgbClr val="FFFFFF"/>
                </a:solidFill>
                <a:latin typeface="Arimo Bold"/>
                <a:ea typeface="Arimo Bold"/>
                <a:cs typeface="Arimo Bold"/>
                <a:sym typeface="Arimo Bold"/>
              </a:rPr>
              <a:t>Convenient Mobile Applications</a:t>
            </a:r>
          </a:p>
        </p:txBody>
      </p:sp>
      <p:sp>
        <p:nvSpPr>
          <p:cNvPr id="38" name="TextBox 38"/>
          <p:cNvSpPr txBox="1"/>
          <p:nvPr/>
        </p:nvSpPr>
        <p:spPr>
          <a:xfrm>
            <a:off x="2044028" y="8330728"/>
            <a:ext cx="8099033" cy="476298"/>
          </a:xfrm>
          <a:prstGeom prst="rect">
            <a:avLst/>
          </a:prstGeom>
        </p:spPr>
        <p:txBody>
          <a:bodyPr lIns="0" tIns="0" rIns="0" bIns="0" rtlCol="0" anchor="t">
            <a:spAutoFit/>
          </a:bodyPr>
          <a:lstStyle/>
          <a:p>
            <a:pPr algn="l">
              <a:lnSpc>
                <a:spcPts val="3670"/>
              </a:lnSpc>
            </a:pPr>
            <a:r>
              <a:rPr lang="en-US" sz="3058" b="1">
                <a:solidFill>
                  <a:srgbClr val="FFFFFF"/>
                </a:solidFill>
                <a:latin typeface="Arimo Bold"/>
                <a:ea typeface="Arimo Bold"/>
                <a:cs typeface="Arimo Bold"/>
                <a:sym typeface="Arimo Bold"/>
              </a:rPr>
              <a:t>Secure and Fast Payment Systems</a:t>
            </a:r>
          </a:p>
        </p:txBody>
      </p:sp>
      <p:sp>
        <p:nvSpPr>
          <p:cNvPr id="39" name="Freeform 39"/>
          <p:cNvSpPr/>
          <p:nvPr/>
        </p:nvSpPr>
        <p:spPr>
          <a:xfrm>
            <a:off x="1537000" y="8385527"/>
            <a:ext cx="385751" cy="385751"/>
          </a:xfrm>
          <a:custGeom>
            <a:avLst/>
            <a:gdLst/>
            <a:ahLst/>
            <a:cxnLst/>
            <a:rect l="l" t="t" r="r" b="b"/>
            <a:pathLst>
              <a:path w="385751" h="385751">
                <a:moveTo>
                  <a:pt x="0" y="0"/>
                </a:moveTo>
                <a:lnTo>
                  <a:pt x="385751" y="0"/>
                </a:lnTo>
                <a:lnTo>
                  <a:pt x="385751" y="385751"/>
                </a:lnTo>
                <a:lnTo>
                  <a:pt x="0" y="385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0" name="Group 40"/>
          <p:cNvGrpSpPr/>
          <p:nvPr/>
        </p:nvGrpSpPr>
        <p:grpSpPr>
          <a:xfrm rot="-2700000">
            <a:off x="-559681" y="-1543951"/>
            <a:ext cx="2766538" cy="2593966"/>
            <a:chOff x="0" y="0"/>
            <a:chExt cx="813872" cy="763104"/>
          </a:xfrm>
        </p:grpSpPr>
        <p:sp>
          <p:nvSpPr>
            <p:cNvPr id="41" name="Freeform 41"/>
            <p:cNvSpPr/>
            <p:nvPr/>
          </p:nvSpPr>
          <p:spPr>
            <a:xfrm>
              <a:off x="0" y="0"/>
              <a:ext cx="813872" cy="763104"/>
            </a:xfrm>
            <a:custGeom>
              <a:avLst/>
              <a:gdLst/>
              <a:ahLst/>
              <a:cxnLst/>
              <a:rect l="l" t="t" r="r" b="b"/>
              <a:pathLst>
                <a:path w="813872" h="763104">
                  <a:moveTo>
                    <a:pt x="123130" y="0"/>
                  </a:moveTo>
                  <a:lnTo>
                    <a:pt x="690742" y="0"/>
                  </a:lnTo>
                  <a:cubicBezTo>
                    <a:pt x="723398" y="0"/>
                    <a:pt x="754716" y="12973"/>
                    <a:pt x="777808" y="36064"/>
                  </a:cubicBezTo>
                  <a:cubicBezTo>
                    <a:pt x="800899" y="59155"/>
                    <a:pt x="813872" y="90474"/>
                    <a:pt x="813872" y="123130"/>
                  </a:cubicBezTo>
                  <a:lnTo>
                    <a:pt x="813872" y="639974"/>
                  </a:lnTo>
                  <a:cubicBezTo>
                    <a:pt x="813872" y="672630"/>
                    <a:pt x="800899" y="703949"/>
                    <a:pt x="777808" y="727040"/>
                  </a:cubicBezTo>
                  <a:cubicBezTo>
                    <a:pt x="754716" y="750131"/>
                    <a:pt x="723398" y="763104"/>
                    <a:pt x="690742" y="763104"/>
                  </a:cubicBezTo>
                  <a:lnTo>
                    <a:pt x="123130" y="763104"/>
                  </a:lnTo>
                  <a:cubicBezTo>
                    <a:pt x="90474" y="763104"/>
                    <a:pt x="59155" y="750131"/>
                    <a:pt x="36064" y="727040"/>
                  </a:cubicBezTo>
                  <a:cubicBezTo>
                    <a:pt x="12973" y="703949"/>
                    <a:pt x="0" y="672630"/>
                    <a:pt x="0" y="639974"/>
                  </a:cubicBezTo>
                  <a:lnTo>
                    <a:pt x="0" y="123130"/>
                  </a:lnTo>
                  <a:cubicBezTo>
                    <a:pt x="0" y="90474"/>
                    <a:pt x="12973" y="59155"/>
                    <a:pt x="36064" y="36064"/>
                  </a:cubicBezTo>
                  <a:cubicBezTo>
                    <a:pt x="59155" y="12973"/>
                    <a:pt x="90474" y="0"/>
                    <a:pt x="123130" y="0"/>
                  </a:cubicBezTo>
                  <a:close/>
                </a:path>
              </a:pathLst>
            </a:custGeom>
            <a:solidFill>
              <a:srgbClr val="35CD64"/>
            </a:solidFill>
            <a:ln cap="rnd">
              <a:noFill/>
              <a:prstDash val="solid"/>
              <a:round/>
            </a:ln>
          </p:spPr>
        </p:sp>
        <p:sp>
          <p:nvSpPr>
            <p:cNvPr id="42" name="TextBox 42"/>
            <p:cNvSpPr txBox="1"/>
            <p:nvPr/>
          </p:nvSpPr>
          <p:spPr>
            <a:xfrm>
              <a:off x="0" y="-38100"/>
              <a:ext cx="813872" cy="801204"/>
            </a:xfrm>
            <a:prstGeom prst="rect">
              <a:avLst/>
            </a:prstGeom>
          </p:spPr>
          <p:txBody>
            <a:bodyPr lIns="36137" tIns="36137" rIns="36137" bIns="36137" rtlCol="0" anchor="ctr"/>
            <a:lstStyle/>
            <a:p>
              <a:pPr algn="ctr">
                <a:lnSpc>
                  <a:spcPts val="2660"/>
                </a:lnSpc>
                <a:spcBef>
                  <a:spcPct val="0"/>
                </a:spcBef>
              </a:pPr>
              <a:endParaRPr/>
            </a:p>
          </p:txBody>
        </p:sp>
      </p:grpSp>
      <p:grpSp>
        <p:nvGrpSpPr>
          <p:cNvPr id="43" name="Group 43"/>
          <p:cNvGrpSpPr/>
          <p:nvPr/>
        </p:nvGrpSpPr>
        <p:grpSpPr>
          <a:xfrm rot="-2700000">
            <a:off x="-2888488" y="-1935121"/>
            <a:ext cx="4191796" cy="3930320"/>
            <a:chOff x="0" y="0"/>
            <a:chExt cx="1233160" cy="1156238"/>
          </a:xfrm>
        </p:grpSpPr>
        <p:sp>
          <p:nvSpPr>
            <p:cNvPr id="44" name="Freeform 44"/>
            <p:cNvSpPr/>
            <p:nvPr/>
          </p:nvSpPr>
          <p:spPr>
            <a:xfrm>
              <a:off x="0" y="0"/>
              <a:ext cx="1233160" cy="1156238"/>
            </a:xfrm>
            <a:custGeom>
              <a:avLst/>
              <a:gdLst/>
              <a:ahLst/>
              <a:cxnLst/>
              <a:rect l="l" t="t" r="r" b="b"/>
              <a:pathLst>
                <a:path w="1233160" h="1156238">
                  <a:moveTo>
                    <a:pt x="180998" y="0"/>
                  </a:moveTo>
                  <a:lnTo>
                    <a:pt x="1052162" y="0"/>
                  </a:lnTo>
                  <a:cubicBezTo>
                    <a:pt x="1152125" y="0"/>
                    <a:pt x="1233160" y="81036"/>
                    <a:pt x="1233160" y="180998"/>
                  </a:cubicBezTo>
                  <a:lnTo>
                    <a:pt x="1233160" y="975240"/>
                  </a:lnTo>
                  <a:cubicBezTo>
                    <a:pt x="1233160" y="1023244"/>
                    <a:pt x="1214091" y="1069281"/>
                    <a:pt x="1180147" y="1103225"/>
                  </a:cubicBezTo>
                  <a:cubicBezTo>
                    <a:pt x="1146203" y="1137169"/>
                    <a:pt x="1100166" y="1156238"/>
                    <a:pt x="1052162" y="1156238"/>
                  </a:cubicBezTo>
                  <a:lnTo>
                    <a:pt x="180998" y="1156238"/>
                  </a:lnTo>
                  <a:cubicBezTo>
                    <a:pt x="132995" y="1156238"/>
                    <a:pt x="86957" y="1137169"/>
                    <a:pt x="53013" y="1103225"/>
                  </a:cubicBezTo>
                  <a:cubicBezTo>
                    <a:pt x="19069" y="1069281"/>
                    <a:pt x="0" y="1023244"/>
                    <a:pt x="0" y="975240"/>
                  </a:cubicBezTo>
                  <a:lnTo>
                    <a:pt x="0" y="180998"/>
                  </a:lnTo>
                  <a:cubicBezTo>
                    <a:pt x="0" y="132995"/>
                    <a:pt x="19069" y="86957"/>
                    <a:pt x="53013" y="53013"/>
                  </a:cubicBezTo>
                  <a:cubicBezTo>
                    <a:pt x="86957" y="19069"/>
                    <a:pt x="132995" y="0"/>
                    <a:pt x="180998" y="0"/>
                  </a:cubicBezTo>
                  <a:close/>
                </a:path>
              </a:pathLst>
            </a:custGeom>
            <a:solidFill>
              <a:srgbClr val="0E664E"/>
            </a:solidFill>
            <a:ln cap="rnd">
              <a:noFill/>
              <a:prstDash val="solid"/>
              <a:round/>
            </a:ln>
          </p:spPr>
        </p:sp>
        <p:sp>
          <p:nvSpPr>
            <p:cNvPr id="45" name="TextBox 45"/>
            <p:cNvSpPr txBox="1"/>
            <p:nvPr/>
          </p:nvSpPr>
          <p:spPr>
            <a:xfrm>
              <a:off x="0" y="-38100"/>
              <a:ext cx="1233160" cy="1194338"/>
            </a:xfrm>
            <a:prstGeom prst="rect">
              <a:avLst/>
            </a:prstGeom>
          </p:spPr>
          <p:txBody>
            <a:bodyPr lIns="36137" tIns="36137" rIns="36137" bIns="36137" rtlCol="0" anchor="ctr"/>
            <a:lstStyle/>
            <a:p>
              <a:pPr algn="ctr">
                <a:lnSpc>
                  <a:spcPts val="2660"/>
                </a:lnSpc>
                <a:spcBef>
                  <a:spcPct val="0"/>
                </a:spcBef>
              </a:pPr>
              <a:endParaRPr/>
            </a:p>
          </p:txBody>
        </p:sp>
      </p:grpSp>
      <p:sp>
        <p:nvSpPr>
          <p:cNvPr id="53" name="Rectangle 52"/>
          <p:cNvSpPr/>
          <p:nvPr/>
        </p:nvSpPr>
        <p:spPr>
          <a:xfrm>
            <a:off x="1266685" y="3694640"/>
            <a:ext cx="6918492" cy="3416320"/>
          </a:xfrm>
          <a:prstGeom prst="rect">
            <a:avLst/>
          </a:prstGeom>
        </p:spPr>
        <p:txBody>
          <a:bodyPr wrap="square">
            <a:spAutoFit/>
          </a:bodyPr>
          <a:lstStyle/>
          <a:p>
            <a:pPr lvl="0" eaLnBrk="0" fontAlgn="base" hangingPunct="0">
              <a:spcBef>
                <a:spcPct val="0"/>
              </a:spcBef>
              <a:spcAft>
                <a:spcPct val="0"/>
              </a:spcAft>
              <a:buFontTx/>
              <a:buChar char="•"/>
            </a:pPr>
            <a:r>
              <a:rPr lang="en-US" altLang="en-US" sz="2400" dirty="0">
                <a:latin typeface="Arial" panose="020B0604020202020204" pitchFamily="34" charset="0"/>
              </a:rPr>
              <a:t>Open-source software and libraries support CNC systems</a:t>
            </a:r>
            <a:br>
              <a:rPr lang="en-US" altLang="en-US" sz="2400" dirty="0">
                <a:latin typeface="Arial" panose="020B0604020202020204" pitchFamily="34" charset="0"/>
              </a:rPr>
            </a:br>
            <a:endParaRPr lang="en-US" altLang="en-US" sz="2400" dirty="0">
              <a:latin typeface="Arial" panose="020B0604020202020204" pitchFamily="34" charset="0"/>
            </a:endParaRPr>
          </a:p>
          <a:p>
            <a:pPr lvl="0" eaLnBrk="0" fontAlgn="base" hangingPunct="0">
              <a:spcBef>
                <a:spcPct val="0"/>
              </a:spcBef>
              <a:spcAft>
                <a:spcPct val="0"/>
              </a:spcAft>
              <a:buFontTx/>
              <a:buChar char="•"/>
            </a:pPr>
            <a:r>
              <a:rPr lang="en-US" altLang="en-US" sz="2400" dirty="0">
                <a:latin typeface="Arial" panose="020B0604020202020204" pitchFamily="34" charset="0"/>
              </a:rPr>
              <a:t>GRBL firmware allows Arduino to read G-code</a:t>
            </a:r>
            <a:br>
              <a:rPr lang="en-US" altLang="en-US" sz="2400" dirty="0">
                <a:latin typeface="Arial" panose="020B0604020202020204" pitchFamily="34" charset="0"/>
              </a:rPr>
            </a:br>
            <a:endParaRPr lang="en-US" altLang="en-US" sz="2400" dirty="0">
              <a:latin typeface="Arial" panose="020B0604020202020204" pitchFamily="34" charset="0"/>
            </a:endParaRPr>
          </a:p>
          <a:p>
            <a:pPr lvl="0" eaLnBrk="0" fontAlgn="base" hangingPunct="0">
              <a:spcBef>
                <a:spcPct val="0"/>
              </a:spcBef>
              <a:spcAft>
                <a:spcPct val="0"/>
              </a:spcAft>
              <a:buFontTx/>
              <a:buChar char="•"/>
            </a:pPr>
            <a:r>
              <a:rPr lang="en-US" altLang="en-US" sz="2400" dirty="0" err="1">
                <a:latin typeface="Arial" panose="020B0604020202020204" pitchFamily="34" charset="0"/>
              </a:rPr>
              <a:t>Inkscape</a:t>
            </a:r>
            <a:r>
              <a:rPr lang="en-US" altLang="en-US" sz="2400" dirty="0">
                <a:latin typeface="Arial" panose="020B0604020202020204" pitchFamily="34" charset="0"/>
              </a:rPr>
              <a:t> and JS Cut enable easy design-to-G-code conversion</a:t>
            </a:r>
            <a:br>
              <a:rPr lang="en-US" altLang="en-US" sz="2400" dirty="0">
                <a:latin typeface="Arial" panose="020B0604020202020204" pitchFamily="34" charset="0"/>
              </a:rPr>
            </a:br>
            <a:endParaRPr lang="en-US" altLang="en-US" sz="2400" dirty="0">
              <a:latin typeface="Arial" panose="020B0604020202020204" pitchFamily="34" charset="0"/>
            </a:endParaRPr>
          </a:p>
          <a:p>
            <a:pPr lvl="0" eaLnBrk="0" fontAlgn="base" hangingPunct="0">
              <a:spcBef>
                <a:spcPct val="0"/>
              </a:spcBef>
              <a:spcAft>
                <a:spcPct val="0"/>
              </a:spcAft>
              <a:buFontTx/>
              <a:buChar char="•"/>
            </a:pPr>
            <a:r>
              <a:rPr lang="en-US" altLang="en-US" sz="2400" dirty="0">
                <a:latin typeface="Arial" panose="020B0604020202020204" pitchFamily="34" charset="0"/>
              </a:rPr>
              <a:t>USB connection enables PC-to-Arduino control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108254">
            <a:off x="-4665608" y="-4228984"/>
            <a:ext cx="7998112" cy="9193232"/>
          </a:xfrm>
          <a:custGeom>
            <a:avLst/>
            <a:gdLst/>
            <a:ahLst/>
            <a:cxnLst/>
            <a:rect l="l" t="t" r="r" b="b"/>
            <a:pathLst>
              <a:path w="7998112" h="9193232">
                <a:moveTo>
                  <a:pt x="0" y="0"/>
                </a:moveTo>
                <a:lnTo>
                  <a:pt x="7998112" y="0"/>
                </a:lnTo>
                <a:lnTo>
                  <a:pt x="7998112" y="9193232"/>
                </a:lnTo>
                <a:lnTo>
                  <a:pt x="0" y="919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01356" y="1634173"/>
            <a:ext cx="7633094" cy="1547283"/>
          </a:xfrm>
          <a:prstGeom prst="rect">
            <a:avLst/>
          </a:prstGeom>
        </p:spPr>
        <p:txBody>
          <a:bodyPr lIns="0" tIns="0" rIns="0" bIns="0" rtlCol="0" anchor="t">
            <a:spAutoFit/>
          </a:bodyPr>
          <a:lstStyle/>
          <a:p>
            <a:pPr>
              <a:lnSpc>
                <a:spcPts val="6013"/>
              </a:lnSpc>
            </a:pPr>
            <a:r>
              <a:rPr lang="en-US" sz="6000" b="1" dirty="0">
                <a:solidFill>
                  <a:srgbClr val="003E1C"/>
                </a:solidFill>
              </a:rPr>
              <a:t>Future of CNC Machine Technology</a:t>
            </a:r>
            <a:endParaRPr lang="en-US" sz="5895" b="1" dirty="0">
              <a:solidFill>
                <a:srgbClr val="003E1C"/>
              </a:solidFill>
              <a:latin typeface="Roboto Bold"/>
              <a:ea typeface="Roboto Bold"/>
              <a:cs typeface="Roboto Bold"/>
              <a:sym typeface="Roboto Bold"/>
            </a:endParaRPr>
          </a:p>
        </p:txBody>
      </p:sp>
      <p:sp>
        <p:nvSpPr>
          <p:cNvPr id="7" name="TextBox 7"/>
          <p:cNvSpPr txBox="1"/>
          <p:nvPr/>
        </p:nvSpPr>
        <p:spPr>
          <a:xfrm>
            <a:off x="1320406" y="5191696"/>
            <a:ext cx="9277951" cy="4066604"/>
          </a:xfrm>
          <a:prstGeom prst="rect">
            <a:avLst/>
          </a:prstGeom>
        </p:spPr>
        <p:txBody>
          <a:bodyPr lIns="50800" tIns="50800" rIns="50800" bIns="50800" rtlCol="0" anchor="ctr"/>
          <a:lstStyle/>
          <a:p>
            <a:pPr algn="ctr">
              <a:lnSpc>
                <a:spcPts val="2660"/>
              </a:lnSpc>
            </a:pPr>
            <a:endParaRPr/>
          </a:p>
        </p:txBody>
      </p:sp>
      <p:grpSp>
        <p:nvGrpSpPr>
          <p:cNvPr id="8" name="Group 8"/>
          <p:cNvGrpSpPr/>
          <p:nvPr/>
        </p:nvGrpSpPr>
        <p:grpSpPr>
          <a:xfrm>
            <a:off x="12472993" y="-1959545"/>
            <a:ext cx="4171283" cy="8353556"/>
            <a:chOff x="0" y="0"/>
            <a:chExt cx="972885" cy="1948333"/>
          </a:xfrm>
        </p:grpSpPr>
        <p:sp>
          <p:nvSpPr>
            <p:cNvPr id="9" name="Freeform 9"/>
            <p:cNvSpPr/>
            <p:nvPr/>
          </p:nvSpPr>
          <p:spPr>
            <a:xfrm>
              <a:off x="0" y="0"/>
              <a:ext cx="972885" cy="1948333"/>
            </a:xfrm>
            <a:custGeom>
              <a:avLst/>
              <a:gdLst/>
              <a:ahLst/>
              <a:cxnLst/>
              <a:rect l="l" t="t" r="r" b="b"/>
              <a:pathLst>
                <a:path w="972885" h="1948333">
                  <a:moveTo>
                    <a:pt x="0" y="0"/>
                  </a:moveTo>
                  <a:lnTo>
                    <a:pt x="972885" y="0"/>
                  </a:lnTo>
                  <a:lnTo>
                    <a:pt x="972885" y="1948333"/>
                  </a:lnTo>
                  <a:lnTo>
                    <a:pt x="0" y="1948333"/>
                  </a:lnTo>
                  <a:close/>
                </a:path>
              </a:pathLst>
            </a:custGeom>
            <a:solidFill>
              <a:srgbClr val="0E664E"/>
            </a:solidFill>
          </p:spPr>
        </p:sp>
        <p:sp>
          <p:nvSpPr>
            <p:cNvPr id="10" name="TextBox 10"/>
            <p:cNvSpPr txBox="1"/>
            <p:nvPr/>
          </p:nvSpPr>
          <p:spPr>
            <a:xfrm>
              <a:off x="0" y="-38100"/>
              <a:ext cx="972885" cy="1986433"/>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rot="-1043902">
            <a:off x="11190219" y="7095347"/>
            <a:ext cx="9565036" cy="10994294"/>
          </a:xfrm>
          <a:custGeom>
            <a:avLst/>
            <a:gdLst/>
            <a:ahLst/>
            <a:cxnLst/>
            <a:rect l="l" t="t" r="r" b="b"/>
            <a:pathLst>
              <a:path w="9565036" h="10994294">
                <a:moveTo>
                  <a:pt x="0" y="0"/>
                </a:moveTo>
                <a:lnTo>
                  <a:pt x="9565035" y="0"/>
                </a:lnTo>
                <a:lnTo>
                  <a:pt x="9565035" y="10994294"/>
                </a:lnTo>
                <a:lnTo>
                  <a:pt x="0" y="10994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1691482" y="3600194"/>
            <a:ext cx="5734306" cy="573430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64E"/>
            </a:solidFill>
          </p:spPr>
        </p:sp>
        <p:sp>
          <p:nvSpPr>
            <p:cNvPr id="14" name="TextBox 14"/>
            <p:cNvSpPr txBox="1"/>
            <p:nvPr/>
          </p:nvSpPr>
          <p:spPr>
            <a:xfrm>
              <a:off x="76200" y="38100"/>
              <a:ext cx="660400" cy="698500"/>
            </a:xfrm>
            <a:prstGeom prst="rect">
              <a:avLst/>
            </a:prstGeom>
          </p:spPr>
          <p:txBody>
            <a:bodyPr lIns="43274" tIns="43274" rIns="43274" bIns="43274" rtlCol="0" anchor="ctr"/>
            <a:lstStyle/>
            <a:p>
              <a:pPr algn="ctr">
                <a:lnSpc>
                  <a:spcPts val="2660"/>
                </a:lnSpc>
              </a:pPr>
              <a:endParaRPr/>
            </a:p>
          </p:txBody>
        </p:sp>
      </p:grpSp>
      <p:grpSp>
        <p:nvGrpSpPr>
          <p:cNvPr id="15" name="Group 15"/>
          <p:cNvGrpSpPr/>
          <p:nvPr/>
        </p:nvGrpSpPr>
        <p:grpSpPr>
          <a:xfrm>
            <a:off x="12025572" y="3934284"/>
            <a:ext cx="5066126" cy="506612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D64"/>
            </a:solidFill>
          </p:spPr>
        </p:sp>
        <p:sp>
          <p:nvSpPr>
            <p:cNvPr id="17" name="TextBox 17"/>
            <p:cNvSpPr txBox="1"/>
            <p:nvPr/>
          </p:nvSpPr>
          <p:spPr>
            <a:xfrm>
              <a:off x="76200" y="38100"/>
              <a:ext cx="660400" cy="698500"/>
            </a:xfrm>
            <a:prstGeom prst="rect">
              <a:avLst/>
            </a:prstGeom>
          </p:spPr>
          <p:txBody>
            <a:bodyPr lIns="43274" tIns="43274" rIns="43274" bIns="43274" rtlCol="0" anchor="ctr"/>
            <a:lstStyle/>
            <a:p>
              <a:pPr algn="ctr">
                <a:lnSpc>
                  <a:spcPts val="2660"/>
                </a:lnSpc>
              </a:pPr>
              <a:endParaRPr/>
            </a:p>
          </p:txBody>
        </p:sp>
      </p:grpSp>
      <p:grpSp>
        <p:nvGrpSpPr>
          <p:cNvPr id="18" name="Group 18"/>
          <p:cNvGrpSpPr/>
          <p:nvPr/>
        </p:nvGrpSpPr>
        <p:grpSpPr>
          <a:xfrm>
            <a:off x="12318559" y="4227271"/>
            <a:ext cx="4480151" cy="448015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1376" r="-30109" b="-7589"/>
              </a:stretch>
            </a:blipFill>
          </p:spPr>
        </p:sp>
      </p:grpSp>
      <p:sp>
        <p:nvSpPr>
          <p:cNvPr id="20" name="TextBox 20"/>
          <p:cNvSpPr txBox="1"/>
          <p:nvPr/>
        </p:nvSpPr>
        <p:spPr>
          <a:xfrm>
            <a:off x="2163369" y="6311405"/>
            <a:ext cx="8047297" cy="685800"/>
          </a:xfrm>
          <a:prstGeom prst="rect">
            <a:avLst/>
          </a:prstGeom>
        </p:spPr>
        <p:txBody>
          <a:bodyPr lIns="0" tIns="0" rIns="0" bIns="0" rtlCol="0" anchor="t">
            <a:spAutoFit/>
          </a:bodyPr>
          <a:lstStyle/>
          <a:p>
            <a:pPr marL="0" lvl="0" indent="0" algn="l">
              <a:lnSpc>
                <a:spcPts val="2640"/>
              </a:lnSpc>
              <a:spcBef>
                <a:spcPct val="0"/>
              </a:spcBef>
            </a:pPr>
            <a:r>
              <a:rPr lang="en-US" sz="2200">
                <a:solidFill>
                  <a:srgbClr val="FFFFFF"/>
                </a:solidFill>
                <a:latin typeface="Arimo"/>
                <a:ea typeface="Arimo"/>
                <a:cs typeface="Arimo"/>
                <a:sym typeface="Arimo"/>
              </a:rPr>
              <a:t>Developing a budget allows gig workers to track income and expenses, ensuring they live within their means.</a:t>
            </a:r>
          </a:p>
        </p:txBody>
      </p:sp>
      <p:sp>
        <p:nvSpPr>
          <p:cNvPr id="21" name="TextBox 21"/>
          <p:cNvSpPr txBox="1"/>
          <p:nvPr/>
        </p:nvSpPr>
        <p:spPr>
          <a:xfrm>
            <a:off x="2163369" y="8126430"/>
            <a:ext cx="8047297" cy="685800"/>
          </a:xfrm>
          <a:prstGeom prst="rect">
            <a:avLst/>
          </a:prstGeom>
        </p:spPr>
        <p:txBody>
          <a:bodyPr lIns="0" tIns="0" rIns="0" bIns="0" rtlCol="0" anchor="t">
            <a:spAutoFit/>
          </a:bodyPr>
          <a:lstStyle/>
          <a:p>
            <a:pPr marL="0" lvl="0" indent="0" algn="l">
              <a:lnSpc>
                <a:spcPts val="2640"/>
              </a:lnSpc>
              <a:spcBef>
                <a:spcPct val="0"/>
              </a:spcBef>
            </a:pPr>
            <a:r>
              <a:rPr lang="en-US" sz="2200">
                <a:solidFill>
                  <a:srgbClr val="FFFFFF"/>
                </a:solidFill>
                <a:latin typeface="Arimo"/>
                <a:ea typeface="Arimo"/>
                <a:cs typeface="Arimo"/>
                <a:sym typeface="Arimo"/>
              </a:rPr>
              <a:t>Understanding investment options can help gig workers grow their savings and prepare for future financial goals.</a:t>
            </a:r>
          </a:p>
        </p:txBody>
      </p:sp>
      <p:sp>
        <p:nvSpPr>
          <p:cNvPr id="22" name="TextBox 22"/>
          <p:cNvSpPr txBox="1"/>
          <p:nvPr/>
        </p:nvSpPr>
        <p:spPr>
          <a:xfrm>
            <a:off x="2163369" y="5755246"/>
            <a:ext cx="4250338" cy="471114"/>
          </a:xfrm>
          <a:prstGeom prst="rect">
            <a:avLst/>
          </a:prstGeom>
        </p:spPr>
        <p:txBody>
          <a:bodyPr lIns="0" tIns="0" rIns="0" bIns="0" rtlCol="0" anchor="t">
            <a:spAutoFit/>
          </a:bodyPr>
          <a:lstStyle/>
          <a:p>
            <a:pPr algn="l">
              <a:lnSpc>
                <a:spcPts val="3634"/>
              </a:lnSpc>
            </a:pPr>
            <a:r>
              <a:rPr lang="en-US" sz="3028" b="1">
                <a:solidFill>
                  <a:srgbClr val="FFFFFF"/>
                </a:solidFill>
                <a:latin typeface="Arimo Bold"/>
                <a:ea typeface="Arimo Bold"/>
                <a:cs typeface="Arimo Bold"/>
                <a:sym typeface="Arimo Bold"/>
              </a:rPr>
              <a:t>Budgeting Skills</a:t>
            </a:r>
          </a:p>
        </p:txBody>
      </p:sp>
      <p:sp>
        <p:nvSpPr>
          <p:cNvPr id="23" name="TextBox 23"/>
          <p:cNvSpPr txBox="1"/>
          <p:nvPr/>
        </p:nvSpPr>
        <p:spPr>
          <a:xfrm>
            <a:off x="2163369" y="7570271"/>
            <a:ext cx="4250338" cy="471114"/>
          </a:xfrm>
          <a:prstGeom prst="rect">
            <a:avLst/>
          </a:prstGeom>
        </p:spPr>
        <p:txBody>
          <a:bodyPr lIns="0" tIns="0" rIns="0" bIns="0" rtlCol="0" anchor="t">
            <a:spAutoFit/>
          </a:bodyPr>
          <a:lstStyle/>
          <a:p>
            <a:pPr algn="l">
              <a:lnSpc>
                <a:spcPts val="3634"/>
              </a:lnSpc>
            </a:pPr>
            <a:r>
              <a:rPr lang="en-US" sz="3028" b="1">
                <a:solidFill>
                  <a:srgbClr val="FFFFFF"/>
                </a:solidFill>
                <a:latin typeface="Arimo Bold"/>
                <a:ea typeface="Arimo Bold"/>
                <a:cs typeface="Arimo Bold"/>
                <a:sym typeface="Arimo Bold"/>
              </a:rPr>
              <a:t>Investment Awareness</a:t>
            </a:r>
          </a:p>
        </p:txBody>
      </p:sp>
      <p:sp>
        <p:nvSpPr>
          <p:cNvPr id="26" name="AutoShape 26"/>
          <p:cNvSpPr/>
          <p:nvPr/>
        </p:nvSpPr>
        <p:spPr>
          <a:xfrm flipV="1">
            <a:off x="17042767" y="-489432"/>
            <a:ext cx="3949130" cy="4218033"/>
          </a:xfrm>
          <a:prstGeom prst="line">
            <a:avLst/>
          </a:prstGeom>
          <a:ln w="57150" cap="flat">
            <a:solidFill>
              <a:srgbClr val="0E664E"/>
            </a:solidFill>
            <a:prstDash val="solid"/>
            <a:headEnd type="oval" w="lg" len="lg"/>
            <a:tailEnd type="none" w="sm" len="sm"/>
          </a:ln>
        </p:spPr>
      </p:sp>
      <p:sp>
        <p:nvSpPr>
          <p:cNvPr id="27" name="AutoShape 27"/>
          <p:cNvSpPr/>
          <p:nvPr/>
        </p:nvSpPr>
        <p:spPr>
          <a:xfrm flipV="1">
            <a:off x="17443666" y="-1979035"/>
            <a:ext cx="3949130" cy="4218033"/>
          </a:xfrm>
          <a:prstGeom prst="line">
            <a:avLst/>
          </a:prstGeom>
          <a:ln w="57150" cap="flat">
            <a:solidFill>
              <a:srgbClr val="35CD64"/>
            </a:solidFill>
            <a:prstDash val="solid"/>
            <a:headEnd type="oval" w="lg" len="lg"/>
            <a:tailEnd type="none" w="sm" len="sm"/>
          </a:ln>
        </p:spPr>
      </p:sp>
      <p:sp>
        <p:nvSpPr>
          <p:cNvPr id="33" name="Rectangle 32"/>
          <p:cNvSpPr/>
          <p:nvPr/>
        </p:nvSpPr>
        <p:spPr>
          <a:xfrm>
            <a:off x="1237514" y="3600194"/>
            <a:ext cx="6230086" cy="4832092"/>
          </a:xfrm>
          <a:prstGeom prst="rect">
            <a:avLst/>
          </a:prstGeom>
        </p:spPr>
        <p:txBody>
          <a:bodyPr wrap="square">
            <a:spAutoFit/>
          </a:bodyPr>
          <a:lstStyle/>
          <a:p>
            <a:pPr lvl="0" eaLnBrk="0" fontAlgn="base" hangingPunct="0">
              <a:spcBef>
                <a:spcPct val="0"/>
              </a:spcBef>
              <a:spcAft>
                <a:spcPct val="0"/>
              </a:spcAft>
              <a:buFontTx/>
              <a:buChar char="•"/>
            </a:pPr>
            <a:r>
              <a:rPr lang="en-US" altLang="en-US" sz="2800" dirty="0">
                <a:latin typeface="Arial" panose="020B0604020202020204" pitchFamily="34" charset="0"/>
              </a:rPr>
              <a:t>Integration with AI for intelligent drawing</a:t>
            </a:r>
            <a:br>
              <a:rPr lang="en-US" altLang="en-US" sz="2800" dirty="0">
                <a:latin typeface="Arial" panose="020B0604020202020204" pitchFamily="34" charset="0"/>
              </a:rPr>
            </a:br>
            <a:endParaRPr lang="en-US" altLang="en-US" sz="2800" dirty="0">
              <a:latin typeface="Arial" panose="020B0604020202020204" pitchFamily="34" charset="0"/>
            </a:endParaRPr>
          </a:p>
          <a:p>
            <a:pPr lvl="0" eaLnBrk="0" fontAlgn="base" hangingPunct="0">
              <a:spcBef>
                <a:spcPct val="0"/>
              </a:spcBef>
              <a:spcAft>
                <a:spcPct val="0"/>
              </a:spcAft>
              <a:buFontTx/>
              <a:buChar char="•"/>
            </a:pPr>
            <a:r>
              <a:rPr lang="en-US" altLang="en-US" sz="2800" dirty="0">
                <a:latin typeface="Arial" panose="020B0604020202020204" pitchFamily="34" charset="0"/>
              </a:rPr>
              <a:t>Use of stronger motors for 3D plotting</a:t>
            </a:r>
            <a:br>
              <a:rPr lang="en-US" altLang="en-US" sz="2800" dirty="0">
                <a:latin typeface="Arial" panose="020B0604020202020204" pitchFamily="34" charset="0"/>
              </a:rPr>
            </a:br>
            <a:endParaRPr lang="en-US" altLang="en-US" sz="2800" dirty="0">
              <a:latin typeface="Arial" panose="020B0604020202020204" pitchFamily="34" charset="0"/>
            </a:endParaRPr>
          </a:p>
          <a:p>
            <a:pPr lvl="0" eaLnBrk="0" fontAlgn="base" hangingPunct="0">
              <a:spcBef>
                <a:spcPct val="0"/>
              </a:spcBef>
              <a:spcAft>
                <a:spcPct val="0"/>
              </a:spcAft>
              <a:buFontTx/>
              <a:buChar char="•"/>
            </a:pPr>
            <a:r>
              <a:rPr lang="en-US" altLang="en-US" sz="2800" dirty="0">
                <a:latin typeface="Arial" panose="020B0604020202020204" pitchFamily="34" charset="0"/>
              </a:rPr>
              <a:t>Educational kits becoming more accessible</a:t>
            </a:r>
            <a:br>
              <a:rPr lang="en-US" altLang="en-US" sz="2800" dirty="0">
                <a:latin typeface="Arial" panose="020B0604020202020204" pitchFamily="34" charset="0"/>
              </a:rPr>
            </a:br>
            <a:endParaRPr lang="en-US" altLang="en-US" sz="2800" dirty="0">
              <a:latin typeface="Arial" panose="020B0604020202020204" pitchFamily="34" charset="0"/>
            </a:endParaRPr>
          </a:p>
          <a:p>
            <a:pPr lvl="0" eaLnBrk="0" fontAlgn="base" hangingPunct="0">
              <a:spcBef>
                <a:spcPct val="0"/>
              </a:spcBef>
              <a:spcAft>
                <a:spcPct val="0"/>
              </a:spcAft>
              <a:buFontTx/>
              <a:buChar char="•"/>
            </a:pPr>
            <a:r>
              <a:rPr lang="en-US" altLang="en-US" sz="2800" dirty="0">
                <a:latin typeface="Arial" panose="020B0604020202020204" pitchFamily="34" charset="0"/>
              </a:rPr>
              <a:t>Support for laser, cutter, and print heads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0265339" y="8204541"/>
            <a:ext cx="5019369" cy="3157519"/>
            <a:chOff x="0" y="0"/>
            <a:chExt cx="704127" cy="442943"/>
          </a:xfrm>
        </p:grpSpPr>
        <p:sp>
          <p:nvSpPr>
            <p:cNvPr id="3" name="Freeform 3"/>
            <p:cNvSpPr/>
            <p:nvPr/>
          </p:nvSpPr>
          <p:spPr>
            <a:xfrm>
              <a:off x="0" y="0"/>
              <a:ext cx="704127" cy="442943"/>
            </a:xfrm>
            <a:custGeom>
              <a:avLst/>
              <a:gdLst/>
              <a:ahLst/>
              <a:cxnLst/>
              <a:rect l="l" t="t" r="r" b="b"/>
              <a:pathLst>
                <a:path w="704127" h="442943">
                  <a:moveTo>
                    <a:pt x="0" y="0"/>
                  </a:moveTo>
                  <a:lnTo>
                    <a:pt x="704127" y="0"/>
                  </a:lnTo>
                  <a:lnTo>
                    <a:pt x="704127" y="442943"/>
                  </a:lnTo>
                  <a:lnTo>
                    <a:pt x="0" y="442943"/>
                  </a:lnTo>
                  <a:close/>
                </a:path>
              </a:pathLst>
            </a:custGeom>
            <a:gradFill rotWithShape="1">
              <a:gsLst>
                <a:gs pos="0">
                  <a:srgbClr val="006E5F">
                    <a:alpha val="0"/>
                  </a:srgbClr>
                </a:gs>
                <a:gs pos="100000">
                  <a:srgbClr val="006E5F">
                    <a:alpha val="61000"/>
                  </a:srgbClr>
                </a:gs>
              </a:gsLst>
              <a:lin ang="0"/>
            </a:gradFill>
          </p:spPr>
        </p:sp>
        <p:sp>
          <p:nvSpPr>
            <p:cNvPr id="4" name="TextBox 4"/>
            <p:cNvSpPr txBox="1"/>
            <p:nvPr/>
          </p:nvSpPr>
          <p:spPr>
            <a:xfrm>
              <a:off x="0" y="-38100"/>
              <a:ext cx="704127" cy="481043"/>
            </a:xfrm>
            <a:prstGeom prst="rect">
              <a:avLst/>
            </a:prstGeom>
          </p:spPr>
          <p:txBody>
            <a:bodyPr lIns="47447" tIns="47447" rIns="47447" bIns="47447" rtlCol="0" anchor="ctr"/>
            <a:lstStyle/>
            <a:p>
              <a:pPr algn="ctr">
                <a:lnSpc>
                  <a:spcPts val="2660"/>
                </a:lnSpc>
                <a:spcBef>
                  <a:spcPct val="0"/>
                </a:spcBef>
              </a:pPr>
              <a:endParaRPr/>
            </a:p>
          </p:txBody>
        </p:sp>
      </p:grpSp>
      <p:grpSp>
        <p:nvGrpSpPr>
          <p:cNvPr id="5" name="Group 5"/>
          <p:cNvGrpSpPr/>
          <p:nvPr/>
        </p:nvGrpSpPr>
        <p:grpSpPr>
          <a:xfrm>
            <a:off x="12748304" y="0"/>
            <a:ext cx="5539696" cy="10287000"/>
            <a:chOff x="0" y="0"/>
            <a:chExt cx="7386262" cy="13716000"/>
          </a:xfrm>
        </p:grpSpPr>
        <p:pic>
          <p:nvPicPr>
            <p:cNvPr id="6" name="Picture 6"/>
            <p:cNvPicPr>
              <a:picLocks noChangeAspect="1"/>
            </p:cNvPicPr>
            <p:nvPr/>
          </p:nvPicPr>
          <p:blipFill>
            <a:blip r:embed="rId2"/>
            <a:srcRect l="41596" r="20034"/>
            <a:stretch>
              <a:fillRect/>
            </a:stretch>
          </p:blipFill>
          <p:spPr>
            <a:xfrm>
              <a:off x="0" y="0"/>
              <a:ext cx="7386262" cy="13716000"/>
            </a:xfrm>
            <a:prstGeom prst="rect">
              <a:avLst/>
            </a:prstGeom>
          </p:spPr>
        </p:pic>
      </p:grpSp>
      <p:grpSp>
        <p:nvGrpSpPr>
          <p:cNvPr id="7" name="Group 7"/>
          <p:cNvGrpSpPr/>
          <p:nvPr/>
        </p:nvGrpSpPr>
        <p:grpSpPr>
          <a:xfrm rot="-2700000">
            <a:off x="14275721" y="-961843"/>
            <a:ext cx="4800912" cy="3157519"/>
            <a:chOff x="0" y="0"/>
            <a:chExt cx="673482" cy="442943"/>
          </a:xfrm>
        </p:grpSpPr>
        <p:sp>
          <p:nvSpPr>
            <p:cNvPr id="8" name="Freeform 8"/>
            <p:cNvSpPr/>
            <p:nvPr/>
          </p:nvSpPr>
          <p:spPr>
            <a:xfrm>
              <a:off x="0" y="0"/>
              <a:ext cx="673482" cy="442943"/>
            </a:xfrm>
            <a:custGeom>
              <a:avLst/>
              <a:gdLst/>
              <a:ahLst/>
              <a:cxnLst/>
              <a:rect l="l" t="t" r="r" b="b"/>
              <a:pathLst>
                <a:path w="673482" h="442943">
                  <a:moveTo>
                    <a:pt x="0" y="0"/>
                  </a:moveTo>
                  <a:lnTo>
                    <a:pt x="673482" y="0"/>
                  </a:lnTo>
                  <a:lnTo>
                    <a:pt x="673482" y="442943"/>
                  </a:lnTo>
                  <a:lnTo>
                    <a:pt x="0" y="442943"/>
                  </a:lnTo>
                  <a:close/>
                </a:path>
              </a:pathLst>
            </a:custGeom>
            <a:gradFill rotWithShape="1">
              <a:gsLst>
                <a:gs pos="0">
                  <a:srgbClr val="006E5F">
                    <a:alpha val="0"/>
                  </a:srgbClr>
                </a:gs>
                <a:gs pos="100000">
                  <a:srgbClr val="006E5F">
                    <a:alpha val="61000"/>
                  </a:srgbClr>
                </a:gs>
              </a:gsLst>
              <a:lin ang="0"/>
            </a:gradFill>
          </p:spPr>
        </p:sp>
        <p:sp>
          <p:nvSpPr>
            <p:cNvPr id="9" name="TextBox 9"/>
            <p:cNvSpPr txBox="1"/>
            <p:nvPr/>
          </p:nvSpPr>
          <p:spPr>
            <a:xfrm>
              <a:off x="0" y="-38100"/>
              <a:ext cx="673482" cy="481043"/>
            </a:xfrm>
            <a:prstGeom prst="rect">
              <a:avLst/>
            </a:prstGeom>
          </p:spPr>
          <p:txBody>
            <a:bodyPr lIns="47447" tIns="47447" rIns="47447" bIns="47447" rtlCol="0" anchor="ctr"/>
            <a:lstStyle/>
            <a:p>
              <a:pPr algn="ctr">
                <a:lnSpc>
                  <a:spcPts val="2660"/>
                </a:lnSpc>
                <a:spcBef>
                  <a:spcPct val="0"/>
                </a:spcBef>
              </a:pPr>
              <a:endParaRPr/>
            </a:p>
          </p:txBody>
        </p:sp>
      </p:grpSp>
      <p:grpSp>
        <p:nvGrpSpPr>
          <p:cNvPr id="10" name="Group 10"/>
          <p:cNvGrpSpPr/>
          <p:nvPr/>
        </p:nvGrpSpPr>
        <p:grpSpPr>
          <a:xfrm rot="-2700000">
            <a:off x="14563221" y="961742"/>
            <a:ext cx="6229767" cy="2597562"/>
            <a:chOff x="0" y="0"/>
            <a:chExt cx="873925" cy="364391"/>
          </a:xfrm>
        </p:grpSpPr>
        <p:sp>
          <p:nvSpPr>
            <p:cNvPr id="11" name="Freeform 11"/>
            <p:cNvSpPr/>
            <p:nvPr/>
          </p:nvSpPr>
          <p:spPr>
            <a:xfrm>
              <a:off x="0" y="0"/>
              <a:ext cx="873925" cy="364391"/>
            </a:xfrm>
            <a:custGeom>
              <a:avLst/>
              <a:gdLst/>
              <a:ahLst/>
              <a:cxnLst/>
              <a:rect l="l" t="t" r="r" b="b"/>
              <a:pathLst>
                <a:path w="873925" h="364391">
                  <a:moveTo>
                    <a:pt x="0" y="0"/>
                  </a:moveTo>
                  <a:lnTo>
                    <a:pt x="873925" y="0"/>
                  </a:lnTo>
                  <a:lnTo>
                    <a:pt x="873925" y="364391"/>
                  </a:lnTo>
                  <a:lnTo>
                    <a:pt x="0" y="364391"/>
                  </a:lnTo>
                  <a:close/>
                </a:path>
              </a:pathLst>
            </a:custGeom>
            <a:gradFill rotWithShape="1">
              <a:gsLst>
                <a:gs pos="0">
                  <a:srgbClr val="006E5F">
                    <a:alpha val="0"/>
                  </a:srgbClr>
                </a:gs>
                <a:gs pos="100000">
                  <a:srgbClr val="006E5F">
                    <a:alpha val="61000"/>
                  </a:srgbClr>
                </a:gs>
              </a:gsLst>
              <a:lin ang="0"/>
            </a:gradFill>
          </p:spPr>
        </p:sp>
        <p:sp>
          <p:nvSpPr>
            <p:cNvPr id="12" name="TextBox 12"/>
            <p:cNvSpPr txBox="1"/>
            <p:nvPr/>
          </p:nvSpPr>
          <p:spPr>
            <a:xfrm>
              <a:off x="0" y="-38100"/>
              <a:ext cx="873925" cy="402491"/>
            </a:xfrm>
            <a:prstGeom prst="rect">
              <a:avLst/>
            </a:prstGeom>
          </p:spPr>
          <p:txBody>
            <a:bodyPr lIns="47447" tIns="47447" rIns="47447" bIns="47447" rtlCol="0" anchor="ctr"/>
            <a:lstStyle/>
            <a:p>
              <a:pPr algn="ctr">
                <a:lnSpc>
                  <a:spcPts val="2660"/>
                </a:lnSpc>
                <a:spcBef>
                  <a:spcPct val="0"/>
                </a:spcBef>
              </a:pPr>
              <a:endParaRPr/>
            </a:p>
          </p:txBody>
        </p:sp>
      </p:grpSp>
      <p:sp>
        <p:nvSpPr>
          <p:cNvPr id="13" name="Freeform 13"/>
          <p:cNvSpPr/>
          <p:nvPr/>
        </p:nvSpPr>
        <p:spPr>
          <a:xfrm rot="-8054069">
            <a:off x="-2322100" y="8111380"/>
            <a:ext cx="6423522" cy="7383358"/>
          </a:xfrm>
          <a:custGeom>
            <a:avLst/>
            <a:gdLst/>
            <a:ahLst/>
            <a:cxnLst/>
            <a:rect l="l" t="t" r="r" b="b"/>
            <a:pathLst>
              <a:path w="6423522" h="7383358">
                <a:moveTo>
                  <a:pt x="0" y="0"/>
                </a:moveTo>
                <a:lnTo>
                  <a:pt x="6423522" y="0"/>
                </a:lnTo>
                <a:lnTo>
                  <a:pt x="6423522" y="7383358"/>
                </a:lnTo>
                <a:lnTo>
                  <a:pt x="0" y="7383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1415997" y="5252455"/>
            <a:ext cx="1015809" cy="1074414"/>
          </a:xfrm>
          <a:prstGeom prst="rect">
            <a:avLst/>
          </a:prstGeom>
        </p:spPr>
        <p:txBody>
          <a:bodyPr lIns="39047" tIns="39047" rIns="39047" bIns="39047" rtlCol="0" anchor="ctr"/>
          <a:lstStyle/>
          <a:p>
            <a:pPr algn="ctr">
              <a:lnSpc>
                <a:spcPts val="2660"/>
              </a:lnSpc>
            </a:pPr>
            <a:endParaRPr/>
          </a:p>
        </p:txBody>
      </p:sp>
      <p:grpSp>
        <p:nvGrpSpPr>
          <p:cNvPr id="32" name="Group 32"/>
          <p:cNvGrpSpPr/>
          <p:nvPr/>
        </p:nvGrpSpPr>
        <p:grpSpPr>
          <a:xfrm>
            <a:off x="12402992" y="-282795"/>
            <a:ext cx="867443" cy="12107938"/>
            <a:chOff x="0" y="0"/>
            <a:chExt cx="228462" cy="3188922"/>
          </a:xfrm>
        </p:grpSpPr>
        <p:sp>
          <p:nvSpPr>
            <p:cNvPr id="33" name="Freeform 33"/>
            <p:cNvSpPr/>
            <p:nvPr/>
          </p:nvSpPr>
          <p:spPr>
            <a:xfrm>
              <a:off x="0" y="0"/>
              <a:ext cx="228462" cy="3188922"/>
            </a:xfrm>
            <a:custGeom>
              <a:avLst/>
              <a:gdLst/>
              <a:ahLst/>
              <a:cxnLst/>
              <a:rect l="l" t="t" r="r" b="b"/>
              <a:pathLst>
                <a:path w="228462" h="3188922">
                  <a:moveTo>
                    <a:pt x="114231" y="0"/>
                  </a:moveTo>
                  <a:lnTo>
                    <a:pt x="114231" y="0"/>
                  </a:lnTo>
                  <a:cubicBezTo>
                    <a:pt x="177319" y="0"/>
                    <a:pt x="228462" y="51143"/>
                    <a:pt x="228462" y="114231"/>
                  </a:cubicBezTo>
                  <a:lnTo>
                    <a:pt x="228462" y="3074691"/>
                  </a:lnTo>
                  <a:cubicBezTo>
                    <a:pt x="228462" y="3137779"/>
                    <a:pt x="177319" y="3188922"/>
                    <a:pt x="114231" y="3188922"/>
                  </a:cubicBezTo>
                  <a:lnTo>
                    <a:pt x="114231" y="3188922"/>
                  </a:lnTo>
                  <a:cubicBezTo>
                    <a:pt x="51143" y="3188922"/>
                    <a:pt x="0" y="3137779"/>
                    <a:pt x="0" y="3074691"/>
                  </a:cubicBezTo>
                  <a:lnTo>
                    <a:pt x="0" y="114231"/>
                  </a:lnTo>
                  <a:cubicBezTo>
                    <a:pt x="0" y="51143"/>
                    <a:pt x="51143" y="0"/>
                    <a:pt x="114231" y="0"/>
                  </a:cubicBezTo>
                  <a:close/>
                </a:path>
              </a:pathLst>
            </a:custGeom>
            <a:solidFill>
              <a:srgbClr val="0E664E"/>
            </a:solidFill>
            <a:ln cap="rnd">
              <a:noFill/>
              <a:prstDash val="solid"/>
              <a:round/>
            </a:ln>
          </p:spPr>
        </p:sp>
        <p:sp>
          <p:nvSpPr>
            <p:cNvPr id="34" name="TextBox 34"/>
            <p:cNvSpPr txBox="1"/>
            <p:nvPr/>
          </p:nvSpPr>
          <p:spPr>
            <a:xfrm>
              <a:off x="0" y="-38100"/>
              <a:ext cx="228462" cy="3227022"/>
            </a:xfrm>
            <a:prstGeom prst="rect">
              <a:avLst/>
            </a:prstGeom>
          </p:spPr>
          <p:txBody>
            <a:bodyPr lIns="50800" tIns="50800" rIns="50800" bIns="50800" rtlCol="0" anchor="ctr"/>
            <a:lstStyle/>
            <a:p>
              <a:pPr algn="ctr">
                <a:lnSpc>
                  <a:spcPts val="2660"/>
                </a:lnSpc>
              </a:pPr>
              <a:endParaRPr/>
            </a:p>
          </p:txBody>
        </p:sp>
      </p:grpSp>
      <p:grpSp>
        <p:nvGrpSpPr>
          <p:cNvPr id="35" name="Group 35"/>
          <p:cNvGrpSpPr/>
          <p:nvPr/>
        </p:nvGrpSpPr>
        <p:grpSpPr>
          <a:xfrm>
            <a:off x="12641923" y="-926882"/>
            <a:ext cx="389582" cy="10038676"/>
            <a:chOff x="0" y="0"/>
            <a:chExt cx="102606" cy="2643931"/>
          </a:xfrm>
        </p:grpSpPr>
        <p:sp>
          <p:nvSpPr>
            <p:cNvPr id="36" name="Freeform 36"/>
            <p:cNvSpPr/>
            <p:nvPr/>
          </p:nvSpPr>
          <p:spPr>
            <a:xfrm>
              <a:off x="0" y="0"/>
              <a:ext cx="102606" cy="2643931"/>
            </a:xfrm>
            <a:custGeom>
              <a:avLst/>
              <a:gdLst/>
              <a:ahLst/>
              <a:cxnLst/>
              <a:rect l="l" t="t" r="r" b="b"/>
              <a:pathLst>
                <a:path w="102606" h="2643931">
                  <a:moveTo>
                    <a:pt x="51303" y="0"/>
                  </a:moveTo>
                  <a:lnTo>
                    <a:pt x="51303" y="0"/>
                  </a:lnTo>
                  <a:cubicBezTo>
                    <a:pt x="79637" y="0"/>
                    <a:pt x="102606" y="22969"/>
                    <a:pt x="102606" y="51303"/>
                  </a:cubicBezTo>
                  <a:lnTo>
                    <a:pt x="102606" y="2592628"/>
                  </a:lnTo>
                  <a:cubicBezTo>
                    <a:pt x="102606" y="2620962"/>
                    <a:pt x="79637" y="2643931"/>
                    <a:pt x="51303" y="2643931"/>
                  </a:cubicBezTo>
                  <a:lnTo>
                    <a:pt x="51303" y="2643931"/>
                  </a:lnTo>
                  <a:cubicBezTo>
                    <a:pt x="37697" y="2643931"/>
                    <a:pt x="24647" y="2638526"/>
                    <a:pt x="15026" y="2628905"/>
                  </a:cubicBezTo>
                  <a:cubicBezTo>
                    <a:pt x="5405" y="2619284"/>
                    <a:pt x="0" y="2606235"/>
                    <a:pt x="0" y="2592628"/>
                  </a:cubicBezTo>
                  <a:lnTo>
                    <a:pt x="0" y="51303"/>
                  </a:lnTo>
                  <a:cubicBezTo>
                    <a:pt x="0" y="37697"/>
                    <a:pt x="5405" y="24647"/>
                    <a:pt x="15026" y="15026"/>
                  </a:cubicBezTo>
                  <a:cubicBezTo>
                    <a:pt x="24647" y="5405"/>
                    <a:pt x="37697" y="0"/>
                    <a:pt x="51303" y="0"/>
                  </a:cubicBezTo>
                  <a:close/>
                </a:path>
              </a:pathLst>
            </a:custGeom>
            <a:solidFill>
              <a:srgbClr val="35CD64"/>
            </a:solidFill>
            <a:ln cap="rnd">
              <a:noFill/>
              <a:prstDash val="solid"/>
              <a:round/>
            </a:ln>
          </p:spPr>
        </p:sp>
        <p:sp>
          <p:nvSpPr>
            <p:cNvPr id="37" name="TextBox 37"/>
            <p:cNvSpPr txBox="1"/>
            <p:nvPr/>
          </p:nvSpPr>
          <p:spPr>
            <a:xfrm>
              <a:off x="0" y="-38100"/>
              <a:ext cx="102606" cy="2682031"/>
            </a:xfrm>
            <a:prstGeom prst="rect">
              <a:avLst/>
            </a:prstGeom>
          </p:spPr>
          <p:txBody>
            <a:bodyPr lIns="50800" tIns="50800" rIns="50800" bIns="50800" rtlCol="0" anchor="ctr"/>
            <a:lstStyle/>
            <a:p>
              <a:pPr algn="ctr">
                <a:lnSpc>
                  <a:spcPts val="2660"/>
                </a:lnSpc>
              </a:pPr>
              <a:endParaRPr/>
            </a:p>
          </p:txBody>
        </p:sp>
      </p:grpSp>
      <p:sp>
        <p:nvSpPr>
          <p:cNvPr id="38" name="Freeform 38"/>
          <p:cNvSpPr/>
          <p:nvPr/>
        </p:nvSpPr>
        <p:spPr>
          <a:xfrm>
            <a:off x="1551382" y="5520949"/>
            <a:ext cx="745040" cy="596032"/>
          </a:xfrm>
          <a:custGeom>
            <a:avLst/>
            <a:gdLst/>
            <a:ahLst/>
            <a:cxnLst/>
            <a:rect l="l" t="t" r="r" b="b"/>
            <a:pathLst>
              <a:path w="745040" h="596032">
                <a:moveTo>
                  <a:pt x="0" y="0"/>
                </a:moveTo>
                <a:lnTo>
                  <a:pt x="745040" y="0"/>
                </a:lnTo>
                <a:lnTo>
                  <a:pt x="745040" y="596032"/>
                </a:lnTo>
                <a:lnTo>
                  <a:pt x="0" y="596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0" name="TextBox 40"/>
          <p:cNvSpPr txBox="1"/>
          <p:nvPr/>
        </p:nvSpPr>
        <p:spPr>
          <a:xfrm>
            <a:off x="1196581" y="1500823"/>
            <a:ext cx="9897282" cy="1547283"/>
          </a:xfrm>
          <a:prstGeom prst="rect">
            <a:avLst/>
          </a:prstGeom>
        </p:spPr>
        <p:txBody>
          <a:bodyPr wrap="square" lIns="0" tIns="0" rIns="0" bIns="0" rtlCol="0" anchor="t">
            <a:spAutoFit/>
          </a:bodyPr>
          <a:lstStyle/>
          <a:p>
            <a:pPr>
              <a:lnSpc>
                <a:spcPts val="6013"/>
              </a:lnSpc>
            </a:pPr>
            <a:r>
              <a:rPr lang="en-US" sz="6000" b="1" dirty="0">
                <a:solidFill>
                  <a:srgbClr val="003E1C"/>
                </a:solidFill>
              </a:rPr>
              <a:t>How to Build a CNC Machine Successfully</a:t>
            </a:r>
            <a:endParaRPr lang="en-US" sz="5895" b="1" dirty="0">
              <a:solidFill>
                <a:srgbClr val="003E1C"/>
              </a:solidFill>
              <a:latin typeface="Roboto Bold"/>
              <a:ea typeface="Roboto Bold"/>
              <a:cs typeface="Roboto Bold"/>
              <a:sym typeface="Roboto Bold"/>
            </a:endParaRPr>
          </a:p>
        </p:txBody>
      </p:sp>
      <p:sp>
        <p:nvSpPr>
          <p:cNvPr id="50" name="Rectangle 49"/>
          <p:cNvSpPr/>
          <p:nvPr/>
        </p:nvSpPr>
        <p:spPr>
          <a:xfrm>
            <a:off x="1093267" y="3094695"/>
            <a:ext cx="9144000" cy="1815882"/>
          </a:xfrm>
          <a:prstGeom prst="rect">
            <a:avLst/>
          </a:prstGeom>
        </p:spPr>
        <p:txBody>
          <a:bodyPr>
            <a:spAutoFit/>
          </a:bodyPr>
          <a:lstStyle/>
          <a:p>
            <a:pPr lvl="0" eaLnBrk="0" fontAlgn="base" hangingPunct="0">
              <a:spcBef>
                <a:spcPct val="0"/>
              </a:spcBef>
              <a:spcAft>
                <a:spcPct val="0"/>
              </a:spcAft>
              <a:buFontTx/>
              <a:buChar char="•"/>
            </a:pPr>
            <a:r>
              <a:rPr lang="en-US" altLang="en-US" sz="2800" dirty="0">
                <a:latin typeface="Arial" panose="020B0604020202020204" pitchFamily="34" charset="0"/>
              </a:rPr>
              <a:t>Understand G-code basics</a:t>
            </a:r>
          </a:p>
          <a:p>
            <a:pPr lvl="0" eaLnBrk="0" fontAlgn="base" hangingPunct="0">
              <a:spcBef>
                <a:spcPct val="0"/>
              </a:spcBef>
              <a:spcAft>
                <a:spcPct val="0"/>
              </a:spcAft>
              <a:buFontTx/>
              <a:buChar char="•"/>
            </a:pPr>
            <a:r>
              <a:rPr lang="en-US" altLang="en-US" sz="2800" dirty="0">
                <a:latin typeface="Arial" panose="020B0604020202020204" pitchFamily="34" charset="0"/>
              </a:rPr>
              <a:t>Use quality motors and rods for smooth movement</a:t>
            </a:r>
          </a:p>
          <a:p>
            <a:pPr lvl="0" eaLnBrk="0" fontAlgn="base" hangingPunct="0">
              <a:spcBef>
                <a:spcPct val="0"/>
              </a:spcBef>
              <a:spcAft>
                <a:spcPct val="0"/>
              </a:spcAft>
              <a:buFontTx/>
              <a:buChar char="•"/>
            </a:pPr>
            <a:r>
              <a:rPr lang="en-US" altLang="en-US" sz="2800" dirty="0">
                <a:latin typeface="Arial" panose="020B0604020202020204" pitchFamily="34" charset="0"/>
              </a:rPr>
              <a:t>Test firmware and software compatibility</a:t>
            </a:r>
          </a:p>
          <a:p>
            <a:pPr lvl="0" eaLnBrk="0" fontAlgn="base" hangingPunct="0">
              <a:spcBef>
                <a:spcPct val="0"/>
              </a:spcBef>
              <a:spcAft>
                <a:spcPct val="0"/>
              </a:spcAft>
              <a:buFontTx/>
              <a:buChar char="•"/>
            </a:pPr>
            <a:r>
              <a:rPr lang="en-US" altLang="en-US" sz="2800" dirty="0">
                <a:latin typeface="Arial" panose="020B0604020202020204" pitchFamily="34" charset="0"/>
              </a:rPr>
              <a:t>Start with simple designs and expand gradually</a:t>
            </a:r>
          </a:p>
        </p:txBody>
      </p:sp>
      <p:sp>
        <p:nvSpPr>
          <p:cNvPr id="51" name="TextBox 50"/>
          <p:cNvSpPr txBox="1"/>
          <p:nvPr/>
        </p:nvSpPr>
        <p:spPr>
          <a:xfrm>
            <a:off x="1196581" y="4910576"/>
            <a:ext cx="9735411" cy="1938992"/>
          </a:xfrm>
          <a:prstGeom prst="rect">
            <a:avLst/>
          </a:prstGeom>
          <a:noFill/>
        </p:spPr>
        <p:txBody>
          <a:bodyPr wrap="square" rtlCol="0">
            <a:spAutoFit/>
          </a:bodyPr>
          <a:lstStyle/>
          <a:p>
            <a:r>
              <a:rPr lang="da-DK" sz="6000" b="1" dirty="0">
                <a:solidFill>
                  <a:srgbClr val="003E1C"/>
                </a:solidFill>
              </a:rPr>
              <a:t>Budget Planning for CNC </a:t>
            </a:r>
            <a:r>
              <a:rPr lang="en-US" sz="6000" b="1" dirty="0">
                <a:solidFill>
                  <a:srgbClr val="003E1C"/>
                </a:solidFill>
              </a:rPr>
              <a:t>Machine</a:t>
            </a:r>
          </a:p>
        </p:txBody>
      </p:sp>
      <p:sp>
        <p:nvSpPr>
          <p:cNvPr id="53" name="Rectangle 52"/>
          <p:cNvSpPr/>
          <p:nvPr/>
        </p:nvSpPr>
        <p:spPr>
          <a:xfrm>
            <a:off x="1093267" y="6849568"/>
            <a:ext cx="8198778" cy="1815882"/>
          </a:xfrm>
          <a:prstGeom prst="rect">
            <a:avLst/>
          </a:prstGeom>
        </p:spPr>
        <p:txBody>
          <a:bodyPr wrap="square">
            <a:spAutoFit/>
          </a:bodyPr>
          <a:lstStyle/>
          <a:p>
            <a:pPr lvl="0" eaLnBrk="0" fontAlgn="base" hangingPunct="0">
              <a:spcBef>
                <a:spcPct val="0"/>
              </a:spcBef>
              <a:spcAft>
                <a:spcPct val="0"/>
              </a:spcAft>
              <a:buFontTx/>
              <a:buChar char="•"/>
            </a:pPr>
            <a:r>
              <a:rPr lang="en-US" altLang="en-US" sz="2800" dirty="0">
                <a:latin typeface="Arial" panose="020B0604020202020204" pitchFamily="34" charset="0"/>
              </a:rPr>
              <a:t>Use affordable components: Arduino UNO, A4988,basic frame materials</a:t>
            </a:r>
          </a:p>
          <a:p>
            <a:pPr lvl="0" eaLnBrk="0" fontAlgn="base" hangingPunct="0">
              <a:spcBef>
                <a:spcPct val="0"/>
              </a:spcBef>
              <a:spcAft>
                <a:spcPct val="0"/>
              </a:spcAft>
              <a:buFontTx/>
              <a:buChar char="•"/>
            </a:pPr>
            <a:r>
              <a:rPr lang="en-US" altLang="en-US" sz="2800" dirty="0">
                <a:latin typeface="Arial" panose="020B0604020202020204" pitchFamily="34" charset="0"/>
              </a:rPr>
              <a:t>Free software: </a:t>
            </a:r>
            <a:r>
              <a:rPr lang="en-US" altLang="en-US" sz="2800" dirty="0" err="1">
                <a:latin typeface="Arial" panose="020B0604020202020204" pitchFamily="34" charset="0"/>
              </a:rPr>
              <a:t>Inkscape</a:t>
            </a:r>
            <a:r>
              <a:rPr lang="en-US" altLang="en-US" sz="2800" dirty="0">
                <a:latin typeface="Arial" panose="020B0604020202020204" pitchFamily="34" charset="0"/>
              </a:rPr>
              <a:t>, JS Cut, CNC.js</a:t>
            </a:r>
          </a:p>
          <a:p>
            <a:pPr lvl="0" eaLnBrk="0" fontAlgn="base" hangingPunct="0">
              <a:spcBef>
                <a:spcPct val="0"/>
              </a:spcBef>
              <a:spcAft>
                <a:spcPct val="0"/>
              </a:spcAft>
              <a:buFontTx/>
              <a:buChar char="•"/>
            </a:pPr>
            <a:r>
              <a:rPr lang="en-US" altLang="en-US" sz="2800" dirty="0">
                <a:latin typeface="Arial" panose="020B0604020202020204" pitchFamily="34" charset="0"/>
              </a:rPr>
              <a:t>Keep cost under control while maintaining quality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869</Words>
  <Application>Microsoft Office PowerPoint</Application>
  <PresentationFormat>Custom</PresentationFormat>
  <Paragraphs>94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Calibri</vt:lpstr>
      <vt:lpstr>Roboto Bold</vt:lpstr>
      <vt:lpstr>Arimo Bold</vt:lpstr>
      <vt:lpstr>Arimo</vt:lpstr>
      <vt:lpstr>Roboto</vt:lpstr>
      <vt:lpstr>Arimo Bold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Barani Institute of Information Technology</dc:title>
  <dc:creator>Touseef Ahmed</dc:creator>
  <cp:lastModifiedBy>ab140</cp:lastModifiedBy>
  <cp:revision>25</cp:revision>
  <dcterms:created xsi:type="dcterms:W3CDTF">2006-08-16T00:00:00Z</dcterms:created>
  <dcterms:modified xsi:type="dcterms:W3CDTF">2025-07-13T06:13:46Z</dcterms:modified>
  <dc:identifier>DAGpRawhVD8</dc:identifier>
</cp:coreProperties>
</file>